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7" r:id="rId2"/>
    <p:sldId id="292" r:id="rId3"/>
    <p:sldId id="258" r:id="rId4"/>
    <p:sldId id="371" r:id="rId5"/>
    <p:sldId id="369" r:id="rId6"/>
    <p:sldId id="274" r:id="rId7"/>
    <p:sldId id="386" r:id="rId8"/>
    <p:sldId id="271" r:id="rId9"/>
    <p:sldId id="272" r:id="rId10"/>
    <p:sldId id="273" r:id="rId11"/>
    <p:sldId id="269" r:id="rId12"/>
    <p:sldId id="301" r:id="rId13"/>
    <p:sldId id="307" r:id="rId14"/>
    <p:sldId id="308" r:id="rId15"/>
    <p:sldId id="311" r:id="rId16"/>
    <p:sldId id="306" r:id="rId17"/>
    <p:sldId id="337" r:id="rId18"/>
    <p:sldId id="366" r:id="rId19"/>
    <p:sldId id="379" r:id="rId20"/>
    <p:sldId id="349" r:id="rId21"/>
    <p:sldId id="350" r:id="rId22"/>
    <p:sldId id="383" r:id="rId23"/>
    <p:sldId id="327" r:id="rId24"/>
    <p:sldId id="387" r:id="rId25"/>
    <p:sldId id="335" r:id="rId26"/>
    <p:sldId id="384" r:id="rId27"/>
    <p:sldId id="346" r:id="rId28"/>
    <p:sldId id="340" r:id="rId29"/>
    <p:sldId id="347" r:id="rId30"/>
    <p:sldId id="385" r:id="rId31"/>
    <p:sldId id="355" r:id="rId32"/>
    <p:sldId id="354" r:id="rId33"/>
    <p:sldId id="344" r:id="rId34"/>
    <p:sldId id="364" r:id="rId35"/>
  </p:sldIdLst>
  <p:sldSz cx="9144000" cy="6858000" type="screen4x3"/>
  <p:notesSz cx="6858000" cy="9144000"/>
  <p:embeddedFontLst>
    <p:embeddedFont>
      <p:font typeface="-윤고딕350" pitchFamily="18" charset="-127"/>
      <p:regular r:id="rId37"/>
    </p:embeddedFont>
    <p:embeddedFont>
      <p:font typeface="맑은 고딕" pitchFamily="50" charset="-127"/>
      <p:regular r:id="rId38"/>
      <p:bold r:id="rId39"/>
    </p:embeddedFont>
    <p:embeddedFont>
      <p:font typeface="-윤고딕320" pitchFamily="18" charset="-127"/>
      <p:regular r:id="rId40"/>
    </p:embeddedFont>
    <p:embeddedFont>
      <p:font typeface="-윤고딕330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2A00"/>
    <a:srgbClr val="FFF5C0"/>
    <a:srgbClr val="FFEA81"/>
    <a:srgbClr val="3D1C00"/>
    <a:srgbClr val="86B8B1"/>
    <a:srgbClr val="FFFFFF"/>
    <a:srgbClr val="000000"/>
    <a:srgbClr val="3D1C04"/>
    <a:srgbClr val="542804"/>
    <a:srgbClr val="3B6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 autoAdjust="0"/>
    <p:restoredTop sz="97983" autoAdjust="0"/>
  </p:normalViewPr>
  <p:slideViewPr>
    <p:cSldViewPr showGuides="1">
      <p:cViewPr>
        <p:scale>
          <a:sx n="75" d="100"/>
          <a:sy n="75" d="100"/>
        </p:scale>
        <p:origin x="-1458" y="-72"/>
      </p:cViewPr>
      <p:guideLst>
        <p:guide orient="horz" pos="1616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2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274A0-083D-4C65-88EF-704F94835816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A8EA6-5E58-44D0-ADF4-397DE828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2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A8EA6-5E58-44D0-ADF4-397DE828D3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5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A8EA6-5E58-44D0-ADF4-397DE828D3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44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4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5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0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4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4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1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3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3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8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9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75408-43ED-464A-AAFE-74B68D572C80}" type="datetimeFigureOut">
              <a:rPr lang="ko-KR" altLang="en-US" smtClean="0"/>
              <a:t>2013-03-17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1382-04F3-4CE3-986E-A968DBB0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1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7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3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5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0462" y="582707"/>
            <a:ext cx="8640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1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당신이 잊고 있던 빠름의 가치</a:t>
            </a:r>
            <a:r>
              <a:rPr lang="en-US" altLang="ko-KR" sz="23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23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KT </a:t>
            </a:r>
            <a:r>
              <a:rPr lang="en-US" altLang="ko-KR" sz="2800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 WARP</a:t>
            </a:r>
            <a:r>
              <a:rPr lang="ko-KR" altLang="en-US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 재해석</a:t>
            </a:r>
            <a:r>
              <a: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277" y="269135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40" dirty="0" smtClean="0">
                <a:gradFill>
                  <a:gsLst>
                    <a:gs pos="0">
                      <a:srgbClr val="86B8B1"/>
                    </a:gs>
                    <a:gs pos="100000">
                      <a:srgbClr val="86B8B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2013</a:t>
            </a:r>
            <a:r>
              <a:rPr lang="en-US" altLang="ko-KR" sz="1400" spc="-140" dirty="0" smtClean="0">
                <a:gradFill>
                  <a:gsLst>
                    <a:gs pos="0">
                      <a:srgbClr val="86B8B1"/>
                    </a:gs>
                    <a:gs pos="100000">
                      <a:srgbClr val="86B8B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1400" spc="-100" dirty="0" smtClean="0">
                <a:gradFill>
                  <a:gsLst>
                    <a:gs pos="0">
                      <a:srgbClr val="86B8B1"/>
                    </a:gs>
                    <a:gs pos="100000">
                      <a:srgbClr val="86B8B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CHEIL IDEA FESTIVAL</a:t>
            </a:r>
            <a:endParaRPr lang="ko-KR" altLang="en-US" sz="1400" spc="-100" dirty="0">
              <a:gradFill>
                <a:gsLst>
                  <a:gs pos="0">
                    <a:srgbClr val="86B8B1"/>
                  </a:gs>
                  <a:gs pos="100000">
                    <a:srgbClr val="86B8B1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98287" y="1844824"/>
            <a:ext cx="3406161" cy="4585152"/>
            <a:chOff x="2868920" y="1916832"/>
            <a:chExt cx="3406161" cy="4585152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918114" y="19549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FFF5C0"/>
            </a:solidFill>
            <a:ln>
              <a:noFill/>
            </a:ln>
            <a:effectLst>
              <a:outerShdw blurRad="50800" dist="635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958474" y="3174650"/>
              <a:ext cx="288032" cy="50405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967999" y="2747478"/>
              <a:ext cx="288032" cy="504056"/>
            </a:xfrm>
            <a:prstGeom prst="roundRect">
              <a:avLst/>
            </a:prstGeom>
            <a:solidFill>
              <a:srgbClr val="3B635D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987049" y="2320306"/>
              <a:ext cx="288032" cy="504056"/>
            </a:xfrm>
            <a:prstGeom prst="roundRect">
              <a:avLst/>
            </a:prstGeom>
            <a:solidFill>
              <a:srgbClr val="FA2A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868920" y="19168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542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99762" y="2564904"/>
              <a:ext cx="23786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  <a:sym typeface="Arial"/>
              </a:endParaRPr>
            </a:p>
            <a:p>
              <a:pPr algn="ctr"/>
              <a:r>
                <a:rPr lang="en-US" altLang="ko-KR" sz="3200" spc="-200" dirty="0" smtClean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0">
                        <a:schemeClr val="bg1">
                          <a:lumMod val="95000"/>
                        </a:schemeClr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LTE</a:t>
              </a:r>
              <a:r>
                <a:rPr lang="en-US" altLang="ko-KR" sz="32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 </a:t>
              </a:r>
              <a:r>
                <a:rPr lang="en-US" altLang="ko-KR" sz="3200" spc="-200" dirty="0" smtClean="0">
                  <a:ln w="15875">
                    <a:solidFill>
                      <a:srgbClr val="D00000"/>
                    </a:solidFill>
                  </a:ln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WARP</a:t>
              </a:r>
              <a:r>
                <a:rPr lang="en-US" altLang="ko-KR" sz="32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 </a:t>
              </a:r>
              <a:endParaRPr lang="ko-KR" altLang="en-US" sz="3200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  <a:sym typeface="Arial"/>
              </a:endParaRPr>
            </a:p>
          </p:txBody>
        </p:sp>
        <p:pic>
          <p:nvPicPr>
            <p:cNvPr id="29" name="Picture 2" descr="C:\Users\dell\Desktop\올레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329" y="6021288"/>
              <a:ext cx="515543" cy="13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1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59" name="직사각형 58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통신사에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대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한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관여도가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낮아진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소비자들에게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기술적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편익보다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정서적 일체감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을 제공해야 한다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02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PROBLEM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87" y="3352764"/>
            <a:ext cx="4623160" cy="151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2339753" y="3219815"/>
            <a:ext cx="2837340" cy="1793362"/>
          </a:xfrm>
          <a:prstGeom prst="rect">
            <a:avLst/>
          </a:prstGeom>
          <a:noFill/>
          <a:ln w="28575">
            <a:solidFill>
              <a:srgbClr val="FA2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395537" y="5168226"/>
            <a:ext cx="4968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국내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LTE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가입자 비율은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29%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로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Innovator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들과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Early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Adopter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들은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이미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LTE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를 이용</a:t>
            </a:r>
            <a:endParaRPr lang="en-US" altLang="ko-KR" sz="1200" spc="-10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하고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있으며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현재는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Early Majority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들이 유입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되고 있는 시점이다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즉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,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LTE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의 기술적 편익과 체험을 제공하면 반응하는 사람들은 이미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LTE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를 이용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하고 있는 것이다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64888" y="2839711"/>
            <a:ext cx="3196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국내 </a:t>
            </a:r>
            <a:r>
              <a:rPr lang="en-US" altLang="ko-KR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</a:t>
            </a:r>
            <a:r>
              <a:rPr lang="ko-KR" altLang="en-US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시장의 </a:t>
            </a:r>
            <a:r>
              <a:rPr lang="en-US" altLang="ko-KR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Technology adoption lifecycle model</a:t>
            </a:r>
            <a:endParaRPr lang="ko-KR" altLang="en-US" sz="120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469444" y="2348880"/>
            <a:ext cx="4707648" cy="354072"/>
            <a:chOff x="541526" y="2825417"/>
            <a:chExt cx="4707648" cy="354072"/>
          </a:xfrm>
        </p:grpSpPr>
        <p:sp>
          <p:nvSpPr>
            <p:cNvPr id="126" name="모서리가 둥근 직사각형 125"/>
            <p:cNvSpPr/>
            <p:nvPr/>
          </p:nvSpPr>
          <p:spPr>
            <a:xfrm>
              <a:off x="541526" y="2825417"/>
              <a:ext cx="4707648" cy="354072"/>
            </a:xfrm>
            <a:prstGeom prst="roundRect">
              <a:avLst>
                <a:gd name="adj" fmla="val 50000"/>
              </a:avLst>
            </a:prstGeom>
            <a:solidFill>
              <a:srgbClr val="3D1C0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LTE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가입자 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비율 </a:t>
              </a:r>
              <a:r>
                <a:rPr lang="en-US" altLang="ko-KR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29%, 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기술로 넘어올 사람들은 이미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넘어왔다</a:t>
              </a:r>
            </a:p>
          </p:txBody>
        </p:sp>
        <p:sp>
          <p:nvSpPr>
            <p:cNvPr id="127" name="타원 126"/>
            <p:cNvSpPr/>
            <p:nvPr/>
          </p:nvSpPr>
          <p:spPr>
            <a:xfrm>
              <a:off x="584002" y="2859424"/>
              <a:ext cx="286058" cy="286058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5652121" y="2852325"/>
            <a:ext cx="3067316" cy="2962231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661272" y="2865132"/>
            <a:ext cx="2880320" cy="2582415"/>
          </a:xfrm>
          <a:prstGeom prst="rect">
            <a:avLst/>
          </a:prstGeom>
        </p:spPr>
        <p:txBody>
          <a:bodyPr wrap="square" tIns="90000" bIns="90000">
            <a:spAutoFit/>
          </a:bodyPr>
          <a:lstStyle/>
          <a:p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▶</a:t>
            </a:r>
            <a:r>
              <a:rPr lang="en-US" altLang="ko-KR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3G </a:t>
            </a:r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이용자 중</a:t>
            </a:r>
            <a:r>
              <a:rPr lang="en-US" altLang="ko-KR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</a:t>
            </a:r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3G</a:t>
            </a:r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에 만족하는 사람</a:t>
            </a:r>
            <a:endParaRPr lang="en-US" altLang="ko-KR" sz="1200" spc="-1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en-US" altLang="ko-KR" sz="14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3G</a:t>
            </a:r>
            <a:r>
              <a:rPr lang="ko-KR" altLang="en-US" sz="14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가 편해서 </a:t>
            </a:r>
            <a:r>
              <a:rPr lang="en-US" altLang="ko-KR" sz="14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</a:t>
            </a:r>
            <a:r>
              <a:rPr lang="ko-KR" altLang="en-US" sz="14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를</a:t>
            </a:r>
            <a:endParaRPr lang="en-US" altLang="ko-KR" sz="1400" spc="-10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4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생각해 본 적이 없다</a:t>
            </a:r>
            <a:endParaRPr lang="en-US" altLang="ko-KR" sz="1400" spc="-10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r"/>
            <a:endParaRPr lang="en-US" altLang="ko-KR" spc="-18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▶현재 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이용중인 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3G 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및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LTE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에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불만족하는</a:t>
            </a:r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사람</a:t>
            </a:r>
            <a:endParaRPr lang="en-US" altLang="ko-KR" sz="1200" spc="-1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마음에 드는 </a:t>
            </a:r>
            <a:r>
              <a: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</a:t>
            </a:r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기기가</a:t>
            </a:r>
            <a:endParaRPr lang="en-US" altLang="ko-KR" sz="14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나올 때까지 현재 통신사를 유지</a:t>
            </a:r>
            <a:endParaRPr lang="en-US" altLang="ko-KR" sz="14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r"/>
            <a:endParaRPr lang="en-US" altLang="ko-KR" spc="-1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▶</a:t>
            </a:r>
            <a:r>
              <a:rPr lang="en-US" altLang="ko-KR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 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이용자 중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 LTE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에 </a:t>
            </a:r>
            <a:r>
              <a:rPr lang="ko-KR" altLang="en-US" sz="1200" spc="-1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만족하는 사람</a:t>
            </a:r>
            <a:endParaRPr lang="en-US" altLang="ko-KR" sz="1200" spc="-1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통신 </a:t>
            </a:r>
            <a:r>
              <a: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</a:t>
            </a:r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사의 </a:t>
            </a:r>
            <a:r>
              <a: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 </a:t>
            </a:r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서비스에 차이가</a:t>
            </a:r>
            <a:endParaRPr lang="en-US" altLang="ko-KR" sz="14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r>
              <a: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없을 것 같아 현재 이용에 만족</a:t>
            </a:r>
            <a:endParaRPr lang="en-US" altLang="ko-KR" sz="14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09050" y="5517232"/>
            <a:ext cx="2893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자체 설문조사 결과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(N=140, 3G </a:t>
            </a:r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및 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</a:t>
            </a:r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사용자 각 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70</a:t>
            </a:r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명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)</a:t>
            </a:r>
            <a:endParaRPr lang="ko-KR" altLang="en-US" sz="105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884368" y="4060906"/>
            <a:ext cx="8973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63</a:t>
            </a:r>
            <a:r>
              <a:rPr lang="en-US" altLang="ko-KR" sz="20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%</a:t>
            </a:r>
            <a:endParaRPr lang="ko-KR" altLang="en-US" sz="2800" spc="-180" dirty="0"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84368" y="4945504"/>
            <a:ext cx="8973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81</a:t>
            </a:r>
            <a:r>
              <a:rPr lang="en-US" altLang="ko-KR" sz="20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%</a:t>
            </a:r>
            <a:endParaRPr lang="ko-KR" altLang="en-US" sz="2800" spc="-180" dirty="0"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884368" y="3174901"/>
            <a:ext cx="8973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78</a:t>
            </a:r>
            <a:r>
              <a:rPr lang="en-US" altLang="ko-KR" sz="20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%</a:t>
            </a:r>
            <a:endParaRPr lang="ko-KR" altLang="en-US" sz="2800" spc="-180" dirty="0"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719916" y="2903232"/>
            <a:ext cx="2931727" cy="1677896"/>
          </a:xfrm>
          <a:prstGeom prst="rect">
            <a:avLst/>
          </a:prstGeom>
          <a:noFill/>
          <a:ln w="28575">
            <a:solidFill>
              <a:srgbClr val="FA2A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5652121" y="2348880"/>
            <a:ext cx="3067316" cy="354072"/>
            <a:chOff x="541526" y="2825417"/>
            <a:chExt cx="3067316" cy="354072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41526" y="2825417"/>
              <a:ext cx="3067316" cy="354072"/>
            </a:xfrm>
            <a:prstGeom prst="roundRect">
              <a:avLst>
                <a:gd name="adj" fmla="val 50000"/>
              </a:avLst>
            </a:prstGeom>
            <a:solidFill>
              <a:srgbClr val="3D1C0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통신사 이용자들의 소비 성향</a:t>
              </a:r>
            </a:p>
          </p:txBody>
        </p:sp>
        <p:sp>
          <p:nvSpPr>
            <p:cNvPr id="137" name="타원 136"/>
            <p:cNvSpPr/>
            <p:nvPr/>
          </p:nvSpPr>
          <p:spPr>
            <a:xfrm>
              <a:off x="584002" y="2859424"/>
              <a:ext cx="286058" cy="286058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83" name="오른쪽 화살표 82"/>
          <p:cNvSpPr/>
          <p:nvPr/>
        </p:nvSpPr>
        <p:spPr>
          <a:xfrm flipH="1" flipV="1">
            <a:off x="5196960" y="3428999"/>
            <a:ext cx="522956" cy="504057"/>
          </a:xfrm>
          <a:prstGeom prst="rightArrow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nlukeshead.files.wordpress.com/2012/11/seth-godin1.jpe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6000">
                <a:schemeClr val="tx1">
                  <a:alpha val="58000"/>
                </a:schemeClr>
              </a:gs>
              <a:gs pos="41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4682109" y="1019172"/>
            <a:ext cx="41383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가 형성되고</a:t>
            </a:r>
            <a:r>
              <a:rPr lang="en-US" altLang="ko-KR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그들이 세상을 변화시키는 이유는</a:t>
            </a:r>
            <a:b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누군가가 강요하는 게 아닌 스스로가 연결되기를 원했기 때문</a:t>
            </a:r>
            <a:endParaRPr lang="en-US" altLang="ko-KR" sz="1400" spc="-18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en-US" altLang="ko-KR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- Seth </a:t>
            </a:r>
            <a:r>
              <a:rPr lang="en-US" altLang="ko-KR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Godin, [</a:t>
            </a:r>
            <a:r>
              <a:rPr lang="en-US" altLang="ko-KR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TED </a:t>
            </a:r>
            <a:r>
              <a:rPr lang="ko-KR" altLang="en-US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우리가 </a:t>
            </a:r>
            <a:r>
              <a:rPr lang="ko-KR" altLang="en-US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이끄는 </a:t>
            </a:r>
            <a:r>
              <a:rPr lang="ko-KR" altLang="en-US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부족들</a:t>
            </a:r>
            <a:r>
              <a:rPr lang="en-US" altLang="ko-KR" sz="12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] </a:t>
            </a:r>
            <a:r>
              <a:rPr lang="ko-KR" altLang="en-US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中</a:t>
            </a: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3491880" y="1196753"/>
            <a:ext cx="1173589" cy="22339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593320" y="1153178"/>
            <a:ext cx="93499" cy="9349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21206" y="910167"/>
            <a:ext cx="1536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“Tribes”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25640" y="2420889"/>
            <a:ext cx="2150816" cy="2150816"/>
            <a:chOff x="6381624" y="2276872"/>
            <a:chExt cx="2150816" cy="2150816"/>
          </a:xfrm>
        </p:grpSpPr>
        <p:pic>
          <p:nvPicPr>
            <p:cNvPr id="3076" name="Picture 4" descr="C:\Users\dell\Desktop\trib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624" y="2276872"/>
              <a:ext cx="2150816" cy="2150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kr.best-wallpaper.net/wallpaper/1280x800/1112/The-trend-of-people-silhouette-vector_1280x800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36928" y="2732176"/>
              <a:ext cx="1240208" cy="124020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0" y="4941168"/>
            <a:ext cx="9144000" cy="1333614"/>
            <a:chOff x="0" y="144934"/>
            <a:chExt cx="9144000" cy="1333614"/>
          </a:xfrm>
        </p:grpSpPr>
        <p:sp>
          <p:nvSpPr>
            <p:cNvPr id="45" name="직사각형 44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chemeClr val="tx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8476" y="473745"/>
              <a:ext cx="8957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빠름의 속성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에 숨어있는 그들만의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가치를 찾아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내고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r"/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Tribes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통해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Movement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이끌어내자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chemeClr val="tx1">
                          <a:alpha val="70000"/>
                        </a:schemeClr>
                      </a:gs>
                      <a:gs pos="100000">
                        <a:schemeClr val="tx1">
                          <a:alpha val="70000"/>
                        </a:schemeClr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02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</a:t>
              </a:r>
              <a:r>
                <a:rPr lang="en-US" altLang="ko-KR" sz="1400" spc="-140" dirty="0" smtClean="0">
                  <a:gradFill>
                    <a:gsLst>
                      <a:gs pos="0">
                        <a:schemeClr val="tx1">
                          <a:alpha val="70000"/>
                        </a:schemeClr>
                      </a:gs>
                      <a:gs pos="100000">
                        <a:schemeClr val="tx1">
                          <a:alpha val="70000"/>
                        </a:schemeClr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PROBLEM</a:t>
              </a:r>
              <a:endParaRPr lang="ko-KR" altLang="en-US" sz="1400" spc="-140" dirty="0">
                <a:gradFill>
                  <a:gsLst>
                    <a:gs pos="0">
                      <a:schemeClr val="tx1">
                        <a:alpha val="70000"/>
                      </a:schemeClr>
                    </a:gs>
                    <a:gs pos="100000">
                      <a:schemeClr val="tx1">
                        <a:alpha val="70000"/>
                      </a:schemeClr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7383"/>
            <a:ext cx="9144000" cy="690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36" name="직사각형 3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Fun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이라는 가치를 소비자 스스로 퍼뜨리게 하여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/>
              </a:r>
              <a:b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</a:b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그들에게서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Movement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이끌어낸 폭스바겐의 성공사례</a:t>
              </a:r>
              <a:endPara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C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ASE STUDY – FUN THEORY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36743" y="2132857"/>
            <a:ext cx="8670515" cy="3602939"/>
            <a:chOff x="236743" y="2204864"/>
            <a:chExt cx="8670514" cy="3602939"/>
          </a:xfrm>
        </p:grpSpPr>
        <p:sp>
          <p:nvSpPr>
            <p:cNvPr id="13" name="TextBox 12"/>
            <p:cNvSpPr txBox="1"/>
            <p:nvPr/>
          </p:nvSpPr>
          <p:spPr>
            <a:xfrm>
              <a:off x="3240345" y="5246253"/>
              <a:ext cx="2663306" cy="311896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endParaRPr lang="ko-KR" altLang="en-US" sz="1200" b="1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30741" y="2557845"/>
              <a:ext cx="3745690" cy="3249958"/>
              <a:chOff x="2687972" y="2187084"/>
              <a:chExt cx="3745690" cy="3249958"/>
            </a:xfrm>
          </p:grpSpPr>
          <p:pic>
            <p:nvPicPr>
              <p:cNvPr id="33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87972" y="2941989"/>
                <a:ext cx="3745690" cy="24950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그룹 6"/>
              <p:cNvGrpSpPr/>
              <p:nvPr/>
            </p:nvGrpSpPr>
            <p:grpSpPr>
              <a:xfrm>
                <a:off x="3181451" y="2187084"/>
                <a:ext cx="2781098" cy="593844"/>
                <a:chOff x="3519094" y="2187084"/>
                <a:chExt cx="2781098" cy="593844"/>
              </a:xfrm>
            </p:grpSpPr>
            <p:grpSp>
              <p:nvGrpSpPr>
                <p:cNvPr id="32" name="그룹 31"/>
                <p:cNvGrpSpPr/>
                <p:nvPr/>
              </p:nvGrpSpPr>
              <p:grpSpPr>
                <a:xfrm>
                  <a:off x="3519094" y="2426856"/>
                  <a:ext cx="2781098" cy="354072"/>
                  <a:chOff x="467546" y="2060848"/>
                  <a:chExt cx="2781098" cy="354072"/>
                </a:xfrm>
              </p:grpSpPr>
              <p:sp>
                <p:nvSpPr>
                  <p:cNvPr id="34" name="모서리가 둥근 직사각형 33"/>
                  <p:cNvSpPr/>
                  <p:nvPr/>
                </p:nvSpPr>
                <p:spPr>
                  <a:xfrm>
                    <a:off x="467546" y="2060848"/>
                    <a:ext cx="2781098" cy="35407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5C0"/>
                  </a:solidFill>
                </p:spPr>
                <p:txBody>
                  <a:bodyPr wrap="square" lIns="360000" tIns="18000" rIns="18000" bIns="18000" anchor="t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Font typeface="Arial" pitchFamily="34" charset="0"/>
                      <a:buNone/>
                    </a:pPr>
                    <a:r>
                      <a:rPr lang="ko-KR" altLang="en-US" sz="1400" spc="-100" dirty="0" err="1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마이크로사이트에</a:t>
                    </a:r>
                    <a:r>
                      <a:rPr lang="ko-KR" altLang="en-US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 아이디어 공모</a:t>
                    </a:r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510021" y="2094855"/>
                    <a:ext cx="286058" cy="286058"/>
                  </a:xfrm>
                  <a:prstGeom prst="ellipse">
                    <a:avLst/>
                  </a:prstGeom>
                  <a:solidFill>
                    <a:srgbClr val="3D1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rPr>
                      <a:t>2</a:t>
                    </a:r>
                    <a:endParaRPr lang="ko-KR" altLang="en-US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endParaRPr>
                  </a:p>
                </p:txBody>
              </p:sp>
            </p:grpSp>
            <p:sp>
              <p:nvSpPr>
                <p:cNvPr id="5" name="TextBox 4"/>
                <p:cNvSpPr txBox="1"/>
                <p:nvPr/>
              </p:nvSpPr>
              <p:spPr>
                <a:xfrm>
                  <a:off x="3847627" y="2187084"/>
                  <a:ext cx="24525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Fun Theory</a:t>
                  </a:r>
                  <a:r>
                    <a:rPr lang="ko-KR" altLang="en-US" sz="12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의 가치에 공감한 사람들이</a:t>
                  </a:r>
                </a:p>
              </p:txBody>
            </p:sp>
          </p:grpSp>
        </p:grpSp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3176" y="2940183"/>
              <a:ext cx="1440160" cy="144016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236743" y="2442095"/>
              <a:ext cx="2133026" cy="354072"/>
              <a:chOff x="467546" y="2060848"/>
              <a:chExt cx="2133026" cy="354072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467546" y="2060848"/>
                <a:ext cx="213302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폭스바겐의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바이럴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영상</a:t>
                </a:r>
                <a:endParaRPr lang="ko-KR" altLang="en-US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62875" y="2204864"/>
              <a:ext cx="169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Fun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은 행동을 바꾼다는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6681929" y="2914783"/>
              <a:ext cx="2225328" cy="2252720"/>
              <a:chOff x="6674772" y="3629754"/>
              <a:chExt cx="2225328" cy="2252720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071120" y="4445974"/>
                <a:ext cx="1436500" cy="14365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6674772" y="3629754"/>
                <a:ext cx="2225328" cy="591334"/>
                <a:chOff x="6494108" y="3318877"/>
                <a:chExt cx="2225328" cy="591334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6494108" y="3556139"/>
                  <a:ext cx="2225328" cy="354072"/>
                  <a:chOff x="467546" y="2060848"/>
                  <a:chExt cx="2225328" cy="354072"/>
                </a:xfrm>
              </p:grpSpPr>
              <p:sp>
                <p:nvSpPr>
                  <p:cNvPr id="44" name="모서리가 둥근 직사각형 43"/>
                  <p:cNvSpPr/>
                  <p:nvPr/>
                </p:nvSpPr>
                <p:spPr>
                  <a:xfrm>
                    <a:off x="467546" y="2060848"/>
                    <a:ext cx="2225328" cy="35407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5C0"/>
                  </a:solidFill>
                </p:spPr>
                <p:txBody>
                  <a:bodyPr wrap="square" lIns="360000" tIns="18000" rIns="18000" bIns="18000" anchor="t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Font typeface="Arial" pitchFamily="34" charset="0"/>
                      <a:buNone/>
                    </a:pPr>
                    <a:r>
                      <a:rPr lang="ko-KR" altLang="en-US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새로운 </a:t>
                    </a:r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Fun Theory </a:t>
                    </a:r>
                    <a:r>
                      <a:rPr lang="ko-KR" altLang="en-US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실행</a:t>
                    </a:r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510021" y="2094855"/>
                    <a:ext cx="286058" cy="286058"/>
                  </a:xfrm>
                  <a:prstGeom prst="ellipse">
                    <a:avLst/>
                  </a:prstGeom>
                  <a:solidFill>
                    <a:srgbClr val="3D1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rPr>
                      <a:t>3</a:t>
                    </a:r>
                    <a:endParaRPr lang="ko-KR" altLang="en-US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endParaRPr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6807575" y="3318877"/>
                  <a:ext cx="191186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공모된 아이디어를 바탕으로</a:t>
                  </a:r>
                </a:p>
              </p:txBody>
            </p:sp>
          </p:grpSp>
        </p:grpSp>
        <p:sp>
          <p:nvSpPr>
            <p:cNvPr id="53" name="원형 화살표 52"/>
            <p:cNvSpPr/>
            <p:nvPr/>
          </p:nvSpPr>
          <p:spPr>
            <a:xfrm rot="1026755">
              <a:off x="5985148" y="2378431"/>
              <a:ext cx="936104" cy="936104"/>
            </a:xfrm>
            <a:prstGeom prst="circular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원형 화살표 53"/>
            <p:cNvSpPr/>
            <p:nvPr/>
          </p:nvSpPr>
          <p:spPr>
            <a:xfrm rot="12920219" flipH="1">
              <a:off x="1579205" y="4336102"/>
              <a:ext cx="936104" cy="936104"/>
            </a:xfrm>
            <a:prstGeom prst="circular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23" name="직사각형 22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KT LTE WARP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가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선도할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Movement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따라올 수 있는</a:t>
              </a:r>
              <a:endPara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가치를 공유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변화에 민감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한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2534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세대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03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TARGET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12732" y="6237312"/>
            <a:ext cx="300563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출처 </a:t>
            </a:r>
            <a:r>
              <a:rPr lang="en-US" altLang="ko-KR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: DMC Media Consumer Report</a:t>
            </a:r>
          </a:p>
          <a:p>
            <a:r>
              <a:rPr lang="en-US" altLang="ko-KR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-2012</a:t>
            </a:r>
            <a:r>
              <a:rPr lang="ko-KR" altLang="en-US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년 한국인의 디지털 라이프스타일</a:t>
            </a:r>
            <a:r>
              <a:rPr lang="en-US" altLang="ko-KR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(2012.12.3)</a:t>
            </a:r>
          </a:p>
          <a:p>
            <a:r>
              <a:rPr lang="en-US" altLang="ko-KR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-</a:t>
            </a:r>
            <a:r>
              <a:rPr lang="ko-KR" altLang="en-US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한국인의 </a:t>
            </a:r>
            <a:r>
              <a:rPr lang="ko-KR" altLang="en-US" sz="900" spc="-100" dirty="0" err="1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소셜</a:t>
            </a:r>
            <a:r>
              <a:rPr lang="ko-KR" altLang="en-US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미디어 라이프스타일</a:t>
            </a:r>
            <a:r>
              <a:rPr lang="en-US" altLang="ko-KR" sz="9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(2012.8.2)</a:t>
            </a:r>
            <a:endParaRPr lang="ko-KR" altLang="en-US" sz="90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88018" y="1859870"/>
            <a:ext cx="2663308" cy="3895452"/>
            <a:chOff x="179511" y="1844824"/>
            <a:chExt cx="2663308" cy="3895452"/>
          </a:xfrm>
        </p:grpSpPr>
        <p:grpSp>
          <p:nvGrpSpPr>
            <p:cNvPr id="96" name="그룹 95"/>
            <p:cNvGrpSpPr/>
            <p:nvPr/>
          </p:nvGrpSpPr>
          <p:grpSpPr>
            <a:xfrm>
              <a:off x="179512" y="1844824"/>
              <a:ext cx="2663307" cy="354072"/>
              <a:chOff x="541526" y="2825417"/>
              <a:chExt cx="2663307" cy="354072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541526" y="2825417"/>
                <a:ext cx="266330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현재지향형 소비성향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179511" y="5243714"/>
              <a:ext cx="2663307" cy="496562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소비패턴을 주도하며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합리적이고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자신에게 가치 있는 것에 대해 높은 구매력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을 보인다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240346" y="1859872"/>
            <a:ext cx="2663308" cy="4449448"/>
            <a:chOff x="3528379" y="2197846"/>
            <a:chExt cx="2663308" cy="4449448"/>
          </a:xfrm>
        </p:grpSpPr>
        <p:grpSp>
          <p:nvGrpSpPr>
            <p:cNvPr id="91" name="그룹 90"/>
            <p:cNvGrpSpPr/>
            <p:nvPr/>
          </p:nvGrpSpPr>
          <p:grpSpPr>
            <a:xfrm>
              <a:off x="3528380" y="2197846"/>
              <a:ext cx="2663307" cy="354072"/>
              <a:chOff x="541526" y="2825417"/>
              <a:chExt cx="2663307" cy="354072"/>
            </a:xfrm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541526" y="2825417"/>
                <a:ext cx="266330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커뮤니티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/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끼리끼리 문화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3528379" y="5596734"/>
              <a:ext cx="2663307" cy="1050560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제품에서 비롯된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콘텐츠까지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공유하는 문화를 형성하며 일종의 끼리 문화를 형성해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온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/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오프라인에서 네트워크를 구성하는 경향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 있다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비슷한 취향을 가진 커뮤니티를 통해 정보를 적극 수집하고 피드백도 활발하다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192674" y="1859872"/>
            <a:ext cx="2663308" cy="4264782"/>
            <a:chOff x="6588223" y="2197846"/>
            <a:chExt cx="2663308" cy="4264782"/>
          </a:xfrm>
        </p:grpSpPr>
        <p:grpSp>
          <p:nvGrpSpPr>
            <p:cNvPr id="86" name="그룹 85"/>
            <p:cNvGrpSpPr/>
            <p:nvPr/>
          </p:nvGrpSpPr>
          <p:grpSpPr>
            <a:xfrm>
              <a:off x="6588224" y="2197846"/>
              <a:ext cx="2663307" cy="354072"/>
              <a:chOff x="541526" y="2825417"/>
              <a:chExt cx="2663307" cy="354072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541526" y="2825417"/>
                <a:ext cx="266330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Trendy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한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Digital Lover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6588223" y="5596734"/>
              <a:ext cx="2663307" cy="865894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혁신 수용 성향이 높아 다른 세대보다 변화에 민감하며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디지털을 자신의 개성과 스타일을 표현하는 수단으로 생각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하고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정서적인 애착을 보이는 라이프스타일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pic>
        <p:nvPicPr>
          <p:cNvPr id="104" name="그림 103" descr="Corbis-42-1758039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504"/>
          <a:stretch/>
        </p:blipFill>
        <p:spPr>
          <a:xfrm>
            <a:off x="288019" y="2363926"/>
            <a:ext cx="2663307" cy="2894834"/>
          </a:xfrm>
          <a:prstGeom prst="rect">
            <a:avLst/>
          </a:prstGeom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0347" y="2363926"/>
            <a:ext cx="266330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2674" y="2363926"/>
            <a:ext cx="266330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5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31" name="직사각형 30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그들은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하고 싶은 일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도 많은데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해야 할 일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또한 많기 때문에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… 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03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TARGET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1027" name="그룹 1026"/>
          <p:cNvGrpSpPr/>
          <p:nvPr/>
        </p:nvGrpSpPr>
        <p:grpSpPr>
          <a:xfrm>
            <a:off x="467544" y="2191335"/>
            <a:ext cx="4269157" cy="3630535"/>
            <a:chOff x="467544" y="2191335"/>
            <a:chExt cx="4269157" cy="3630535"/>
          </a:xfrm>
        </p:grpSpPr>
        <p:grpSp>
          <p:nvGrpSpPr>
            <p:cNvPr id="129" name="그룹 128"/>
            <p:cNvGrpSpPr/>
            <p:nvPr/>
          </p:nvGrpSpPr>
          <p:grpSpPr>
            <a:xfrm>
              <a:off x="467544" y="2191335"/>
              <a:ext cx="4269157" cy="354072"/>
              <a:chOff x="541526" y="2825417"/>
              <a:chExt cx="4406714" cy="354072"/>
            </a:xfrm>
          </p:grpSpPr>
          <p:sp>
            <p:nvSpPr>
              <p:cNvPr id="185" name="모서리가 둥근 직사각형 184"/>
              <p:cNvSpPr/>
              <p:nvPr/>
            </p:nvSpPr>
            <p:spPr>
              <a:xfrm>
                <a:off x="541526" y="2825417"/>
                <a:ext cx="4406714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그들은 하고 싶은 일이 많지만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…</a:t>
                </a:r>
                <a:endParaRPr lang="ko-KR" altLang="en-US" sz="1400" spc="-10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131" name="직사각형 130"/>
            <p:cNvSpPr/>
            <p:nvPr/>
          </p:nvSpPr>
          <p:spPr>
            <a:xfrm>
              <a:off x="467544" y="2708919"/>
              <a:ext cx="4269157" cy="3112951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718155" y="5360516"/>
              <a:ext cx="29690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LGERI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리포트</a:t>
              </a:r>
              <a:endParaRPr lang="en-US" altLang="ko-KR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r"/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2011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년 대한민국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3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0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대의 가치관과 라이프스타일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2309" y="2803828"/>
              <a:ext cx="42196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Q1(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좌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).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다른 지출을 줄여서라도 내가 원하는 여가나 취미활동을 하려고 노력한다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</a:p>
            <a:p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Q2(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우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).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저녁이나 밤에 잠시 짬을 내서라도 여가활동을 한다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                           </a:t>
              </a: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621108" y="3616361"/>
              <a:ext cx="3962028" cy="1468823"/>
              <a:chOff x="256282" y="3013875"/>
              <a:chExt cx="3962028" cy="1468823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3051950" y="3428655"/>
                <a:ext cx="1166360" cy="1051428"/>
                <a:chOff x="3061555" y="3428655"/>
                <a:chExt cx="1166360" cy="1051428"/>
              </a:xfrm>
            </p:grpSpPr>
            <p:sp>
              <p:nvSpPr>
                <p:cNvPr id="178" name="TextBox 177"/>
                <p:cNvSpPr txBox="1"/>
                <p:nvPr/>
              </p:nvSpPr>
              <p:spPr>
                <a:xfrm>
                  <a:off x="3061555" y="4218473"/>
                  <a:ext cx="11663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spc="-10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5</a:t>
                  </a:r>
                  <a:r>
                    <a:rPr lang="en-US" altLang="ko-KR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0</a:t>
                  </a:r>
                  <a:r>
                    <a:rPr lang="ko-KR" altLang="en-US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대</a:t>
                  </a:r>
                  <a:endParaRPr lang="ko-KR" altLang="en-US" sz="8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grpSp>
              <p:nvGrpSpPr>
                <p:cNvPr id="179" name="그룹 178"/>
                <p:cNvGrpSpPr/>
                <p:nvPr/>
              </p:nvGrpSpPr>
              <p:grpSpPr>
                <a:xfrm>
                  <a:off x="3389819" y="3428655"/>
                  <a:ext cx="509832" cy="819728"/>
                  <a:chOff x="3390585" y="3428655"/>
                  <a:chExt cx="509832" cy="819728"/>
                </a:xfrm>
              </p:grpSpPr>
              <p:grpSp>
                <p:nvGrpSpPr>
                  <p:cNvPr id="180" name="그룹 179"/>
                  <p:cNvGrpSpPr/>
                  <p:nvPr/>
                </p:nvGrpSpPr>
                <p:grpSpPr>
                  <a:xfrm>
                    <a:off x="3390585" y="3428999"/>
                    <a:ext cx="509832" cy="819384"/>
                    <a:chOff x="7626820" y="3909038"/>
                    <a:chExt cx="509832" cy="961227"/>
                  </a:xfrm>
                </p:grpSpPr>
                <p:sp>
                  <p:nvSpPr>
                    <p:cNvPr id="183" name="직사각형 182"/>
                    <p:cNvSpPr/>
                    <p:nvPr/>
                  </p:nvSpPr>
                  <p:spPr>
                    <a:xfrm rot="16200000">
                      <a:off x="7264179" y="4271679"/>
                      <a:ext cx="961226" cy="235943"/>
                    </a:xfrm>
                    <a:prstGeom prst="rect">
                      <a:avLst/>
                    </a:prstGeom>
                    <a:solidFill>
                      <a:srgbClr val="86B8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 rot="16200000">
                      <a:off x="7755518" y="4489130"/>
                      <a:ext cx="526326" cy="235943"/>
                    </a:xfrm>
                    <a:prstGeom prst="rect">
                      <a:avLst/>
                    </a:prstGeom>
                    <a:solidFill>
                      <a:srgbClr val="86B8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3390585" y="3428655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39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3664473" y="3806456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20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</p:grpSp>
          <p:sp>
            <p:nvSpPr>
              <p:cNvPr id="139" name="TextBox 138"/>
              <p:cNvSpPr txBox="1"/>
              <p:nvPr/>
            </p:nvSpPr>
            <p:spPr>
              <a:xfrm>
                <a:off x="1472552" y="3589960"/>
                <a:ext cx="4030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440</a:t>
                </a:r>
                <a:endParaRPr lang="ko-KR" altLang="en-US" sz="1200" spc="-100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cxnSp>
            <p:nvCxnSpPr>
              <p:cNvPr id="140" name="직선 연결선 139"/>
              <p:cNvCxnSpPr/>
              <p:nvPr/>
            </p:nvCxnSpPr>
            <p:spPr>
              <a:xfrm>
                <a:off x="482627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3300112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2619873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1917421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1197341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" name="그룹 146"/>
              <p:cNvGrpSpPr/>
              <p:nvPr/>
            </p:nvGrpSpPr>
            <p:grpSpPr>
              <a:xfrm>
                <a:off x="977950" y="3013875"/>
                <a:ext cx="1166360" cy="1468823"/>
                <a:chOff x="962946" y="3013875"/>
                <a:chExt cx="1166360" cy="1468823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962946" y="4221088"/>
                  <a:ext cx="11663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20</a:t>
                  </a:r>
                  <a:r>
                    <a:rPr lang="ko-KR" altLang="en-US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대</a:t>
                  </a:r>
                  <a:endParaRPr lang="ko-KR" altLang="en-US" sz="8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grpSp>
              <p:nvGrpSpPr>
                <p:cNvPr id="172" name="그룹 171"/>
                <p:cNvGrpSpPr/>
                <p:nvPr/>
              </p:nvGrpSpPr>
              <p:grpSpPr>
                <a:xfrm>
                  <a:off x="1291210" y="3013875"/>
                  <a:ext cx="509833" cy="1228587"/>
                  <a:chOff x="1308129" y="3013875"/>
                  <a:chExt cx="509833" cy="1228587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308129" y="3013875"/>
                    <a:ext cx="509833" cy="1228587"/>
                    <a:chOff x="5288618" y="3428999"/>
                    <a:chExt cx="509833" cy="1441267"/>
                  </a:xfrm>
                </p:grpSpPr>
                <p:sp>
                  <p:nvSpPr>
                    <p:cNvPr id="176" name="직사각형 175"/>
                    <p:cNvSpPr/>
                    <p:nvPr/>
                  </p:nvSpPr>
                  <p:spPr>
                    <a:xfrm rot="16200000">
                      <a:off x="4685957" y="4031660"/>
                      <a:ext cx="1441266" cy="235943"/>
                    </a:xfrm>
                    <a:prstGeom prst="rect">
                      <a:avLst/>
                    </a:prstGeom>
                    <a:solidFill>
                      <a:srgbClr val="FA2A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 rot="16200000">
                      <a:off x="5284375" y="4356189"/>
                      <a:ext cx="792210" cy="235943"/>
                    </a:xfrm>
                    <a:prstGeom prst="rect">
                      <a:avLst/>
                    </a:prstGeom>
                    <a:solidFill>
                      <a:srgbClr val="FA2A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1308129" y="3028278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52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1582019" y="3569002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32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56282" y="3356993"/>
                <a:ext cx="1166360" cy="1125705"/>
                <a:chOff x="263410" y="3356993"/>
                <a:chExt cx="1166360" cy="1125705"/>
              </a:xfrm>
            </p:grpSpPr>
            <p:sp>
              <p:nvSpPr>
                <p:cNvPr id="165" name="TextBox 164"/>
                <p:cNvSpPr txBox="1"/>
                <p:nvPr/>
              </p:nvSpPr>
              <p:spPr>
                <a:xfrm>
                  <a:off x="263410" y="4221088"/>
                  <a:ext cx="11663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10</a:t>
                  </a:r>
                  <a:r>
                    <a:rPr lang="ko-KR" altLang="en-US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대</a:t>
                  </a:r>
                  <a:endParaRPr lang="ko-KR" altLang="en-US" sz="8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grpSp>
              <p:nvGrpSpPr>
                <p:cNvPr id="166" name="그룹 165"/>
                <p:cNvGrpSpPr/>
                <p:nvPr/>
              </p:nvGrpSpPr>
              <p:grpSpPr>
                <a:xfrm>
                  <a:off x="591150" y="3356993"/>
                  <a:ext cx="510880" cy="888732"/>
                  <a:chOff x="594871" y="3356993"/>
                  <a:chExt cx="510880" cy="888732"/>
                </a:xfrm>
              </p:grpSpPr>
              <p:sp>
                <p:nvSpPr>
                  <p:cNvPr id="167" name="직사각형 166"/>
                  <p:cNvSpPr/>
                  <p:nvPr/>
                </p:nvSpPr>
                <p:spPr>
                  <a:xfrm rot="16200000">
                    <a:off x="270109" y="3681755"/>
                    <a:ext cx="885467" cy="235943"/>
                  </a:xfrm>
                  <a:prstGeom prst="rect">
                    <a:avLst/>
                  </a:prstGeom>
                  <a:solidFill>
                    <a:srgbClr val="86B8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TextBox 167"/>
                  <p:cNvSpPr txBox="1"/>
                  <p:nvPr/>
                </p:nvSpPr>
                <p:spPr>
                  <a:xfrm>
                    <a:off x="599269" y="3356993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41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169" name="직사각형 168"/>
                  <p:cNvSpPr/>
                  <p:nvPr/>
                </p:nvSpPr>
                <p:spPr>
                  <a:xfrm rot="16200000">
                    <a:off x="680631" y="3820604"/>
                    <a:ext cx="614298" cy="235943"/>
                  </a:xfrm>
                  <a:prstGeom prst="rect">
                    <a:avLst/>
                  </a:prstGeom>
                  <a:solidFill>
                    <a:srgbClr val="86B8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" name="TextBox 169"/>
                  <p:cNvSpPr txBox="1"/>
                  <p:nvPr/>
                </p:nvSpPr>
                <p:spPr>
                  <a:xfrm>
                    <a:off x="862984" y="3638251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29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</p:grpSp>
          <p:grpSp>
            <p:nvGrpSpPr>
              <p:cNvPr id="149" name="그룹 148"/>
              <p:cNvGrpSpPr/>
              <p:nvPr/>
            </p:nvGrpSpPr>
            <p:grpSpPr>
              <a:xfrm>
                <a:off x="1660466" y="3291676"/>
                <a:ext cx="1166360" cy="1191022"/>
                <a:chOff x="1662482" y="3291676"/>
                <a:chExt cx="1166360" cy="1191022"/>
              </a:xfrm>
            </p:grpSpPr>
            <p:sp>
              <p:nvSpPr>
                <p:cNvPr id="158" name="TextBox 157"/>
                <p:cNvSpPr txBox="1"/>
                <p:nvPr/>
              </p:nvSpPr>
              <p:spPr>
                <a:xfrm>
                  <a:off x="1662482" y="4221088"/>
                  <a:ext cx="11663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30</a:t>
                  </a:r>
                  <a:r>
                    <a:rPr lang="ko-KR" altLang="en-US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대</a:t>
                  </a:r>
                  <a:endParaRPr lang="ko-KR" altLang="en-US" sz="8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grpSp>
              <p:nvGrpSpPr>
                <p:cNvPr id="159" name="그룹 158"/>
                <p:cNvGrpSpPr/>
                <p:nvPr/>
              </p:nvGrpSpPr>
              <p:grpSpPr>
                <a:xfrm>
                  <a:off x="2013945" y="3291676"/>
                  <a:ext cx="510878" cy="950787"/>
                  <a:chOff x="2021386" y="3291676"/>
                  <a:chExt cx="510878" cy="950787"/>
                </a:xfrm>
              </p:grpSpPr>
              <p:grpSp>
                <p:nvGrpSpPr>
                  <p:cNvPr id="160" name="그룹 159"/>
                  <p:cNvGrpSpPr/>
                  <p:nvPr/>
                </p:nvGrpSpPr>
                <p:grpSpPr>
                  <a:xfrm>
                    <a:off x="2021386" y="3291676"/>
                    <a:ext cx="509833" cy="950787"/>
                    <a:chOff x="6452152" y="3754887"/>
                    <a:chExt cx="509833" cy="1115377"/>
                  </a:xfrm>
                </p:grpSpPr>
                <p:sp>
                  <p:nvSpPr>
                    <p:cNvPr id="163" name="직사각형 162"/>
                    <p:cNvSpPr/>
                    <p:nvPr/>
                  </p:nvSpPr>
                  <p:spPr>
                    <a:xfrm rot="16200000">
                      <a:off x="6012436" y="4194603"/>
                      <a:ext cx="1115376" cy="235943"/>
                    </a:xfrm>
                    <a:prstGeom prst="rect">
                      <a:avLst/>
                    </a:prstGeom>
                    <a:solidFill>
                      <a:srgbClr val="FA2A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 rot="16200000">
                      <a:off x="6483694" y="4391973"/>
                      <a:ext cx="720639" cy="235943"/>
                    </a:xfrm>
                    <a:prstGeom prst="rect">
                      <a:avLst/>
                    </a:prstGeom>
                    <a:solidFill>
                      <a:srgbClr val="FA2A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2021386" y="3295335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44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2296321" y="3645024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29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</p:grpSp>
          <p:grpSp>
            <p:nvGrpSpPr>
              <p:cNvPr id="150" name="그룹 149"/>
              <p:cNvGrpSpPr/>
              <p:nvPr/>
            </p:nvGrpSpPr>
            <p:grpSpPr>
              <a:xfrm>
                <a:off x="2375258" y="3356992"/>
                <a:ext cx="1166360" cy="1125706"/>
                <a:chOff x="2362018" y="3356992"/>
                <a:chExt cx="1166360" cy="1125706"/>
              </a:xfrm>
            </p:grpSpPr>
            <p:sp>
              <p:nvSpPr>
                <p:cNvPr id="151" name="TextBox 150"/>
                <p:cNvSpPr txBox="1"/>
                <p:nvPr/>
              </p:nvSpPr>
              <p:spPr>
                <a:xfrm>
                  <a:off x="2362018" y="4221088"/>
                  <a:ext cx="11663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40</a:t>
                  </a:r>
                  <a:r>
                    <a:rPr lang="ko-KR" altLang="en-US" sz="105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대</a:t>
                  </a:r>
                  <a:endParaRPr lang="ko-KR" altLang="en-US" sz="8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grpSp>
              <p:nvGrpSpPr>
                <p:cNvPr id="152" name="그룹 151"/>
                <p:cNvGrpSpPr/>
                <p:nvPr/>
              </p:nvGrpSpPr>
              <p:grpSpPr>
                <a:xfrm>
                  <a:off x="2690282" y="3356992"/>
                  <a:ext cx="509833" cy="885471"/>
                  <a:chOff x="2708506" y="3356992"/>
                  <a:chExt cx="509833" cy="885471"/>
                </a:xfrm>
              </p:grpSpPr>
              <p:grpSp>
                <p:nvGrpSpPr>
                  <p:cNvPr id="153" name="그룹 152"/>
                  <p:cNvGrpSpPr/>
                  <p:nvPr/>
                </p:nvGrpSpPr>
                <p:grpSpPr>
                  <a:xfrm>
                    <a:off x="2708506" y="3356992"/>
                    <a:ext cx="509833" cy="885471"/>
                    <a:chOff x="7626820" y="3831510"/>
                    <a:chExt cx="509833" cy="1038754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 rot="16200000">
                      <a:off x="7225415" y="4232915"/>
                      <a:ext cx="1038754" cy="235943"/>
                    </a:xfrm>
                    <a:prstGeom prst="rect">
                      <a:avLst/>
                    </a:prstGeom>
                    <a:solidFill>
                      <a:srgbClr val="86B8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 rot="16200000">
                      <a:off x="7717190" y="4450801"/>
                      <a:ext cx="602983" cy="235943"/>
                    </a:xfrm>
                    <a:prstGeom prst="rect">
                      <a:avLst/>
                    </a:prstGeom>
                    <a:solidFill>
                      <a:srgbClr val="86B8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2708506" y="3364584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40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155" name="TextBox 154"/>
                  <p:cNvSpPr txBox="1"/>
                  <p:nvPr/>
                </p:nvSpPr>
                <p:spPr>
                  <a:xfrm>
                    <a:off x="2977960" y="3730680"/>
                    <a:ext cx="235943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spc="-1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22</a:t>
                    </a:r>
                    <a:endParaRPr lang="ko-KR" altLang="en-US" sz="9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</p:grpSp>
          <p:cxnSp>
            <p:nvCxnSpPr>
              <p:cNvPr id="145" name="직선 연결선 144"/>
              <p:cNvCxnSpPr/>
              <p:nvPr/>
            </p:nvCxnSpPr>
            <p:spPr>
              <a:xfrm>
                <a:off x="3968775" y="4169552"/>
                <a:ext cx="0" cy="7620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74781" y="4252791"/>
                <a:ext cx="3504467" cy="0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직사각형 136"/>
            <p:cNvSpPr/>
            <p:nvPr/>
          </p:nvSpPr>
          <p:spPr>
            <a:xfrm>
              <a:off x="3114379" y="3560136"/>
              <a:ext cx="132921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[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단위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긍정응답률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(%)]</a:t>
              </a: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41148" y="2197846"/>
            <a:ext cx="3578288" cy="3808691"/>
            <a:chOff x="3528379" y="2197846"/>
            <a:chExt cx="3578288" cy="3808691"/>
          </a:xfrm>
        </p:grpSpPr>
        <p:grpSp>
          <p:nvGrpSpPr>
            <p:cNvPr id="188" name="그룹 187"/>
            <p:cNvGrpSpPr/>
            <p:nvPr/>
          </p:nvGrpSpPr>
          <p:grpSpPr>
            <a:xfrm>
              <a:off x="3528380" y="2197846"/>
              <a:ext cx="3578287" cy="354072"/>
              <a:chOff x="541526" y="2825417"/>
              <a:chExt cx="3578287" cy="354072"/>
            </a:xfrm>
          </p:grpSpPr>
          <p:sp>
            <p:nvSpPr>
              <p:cNvPr id="205" name="모서리가 둥근 직사각형 204"/>
              <p:cNvSpPr/>
              <p:nvPr/>
            </p:nvSpPr>
            <p:spPr>
              <a:xfrm>
                <a:off x="541526" y="2825417"/>
                <a:ext cx="357828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언제나 해야 할 일이 넘치는 삶을 살고 있다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189" name="TextBox 188"/>
            <p:cNvSpPr txBox="1"/>
            <p:nvPr/>
          </p:nvSpPr>
          <p:spPr>
            <a:xfrm>
              <a:off x="3528379" y="4979060"/>
              <a:ext cx="3578288" cy="1027477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 인터넷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·SNS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등에 올라오는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[2013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년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버킷리스트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에는 낭만을 꿈꾸기보다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취업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승진 등 당장의 생계와 직결되는 현실적인 소망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들이 많이 담겼다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.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이들에겐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[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하고 싶은 일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보다는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[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해야 하는 일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들이 넘쳐난다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.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  <a:sym typeface="Arial"/>
                </a:rPr>
                <a:t> </a:t>
              </a:r>
              <a:endPara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  <a:sym typeface="Arial"/>
              </a:endParaRPr>
            </a:p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출처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: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중앙일보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2013.1.2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3528380" y="2701900"/>
              <a:ext cx="3578287" cy="2277160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583315" y="2791961"/>
              <a:ext cx="340836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직장인의 새해 목표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달성률이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낮은 이유는 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?</a:t>
              </a:r>
            </a:p>
            <a:p>
              <a:pPr algn="r"/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올해에 목표를 세운 직장인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542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명 대상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)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288615" y="3584080"/>
              <a:ext cx="6758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769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만</a:t>
              </a:r>
              <a:endParaRPr lang="ko-KR" altLang="en-US" sz="1200" spc="-100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124690" y="4687252"/>
              <a:ext cx="298197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취업사이트 커리어 설문조사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/>
              </a:r>
              <a:b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</a:b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1031" name="그룹 1030"/>
          <p:cNvGrpSpPr/>
          <p:nvPr/>
        </p:nvGrpSpPr>
        <p:grpSpPr>
          <a:xfrm>
            <a:off x="7166864" y="3607918"/>
            <a:ext cx="938861" cy="935014"/>
            <a:chOff x="7233539" y="3560293"/>
            <a:chExt cx="938861" cy="935014"/>
          </a:xfrm>
        </p:grpSpPr>
        <p:grpSp>
          <p:nvGrpSpPr>
            <p:cNvPr id="210" name="그룹 209"/>
            <p:cNvGrpSpPr/>
            <p:nvPr/>
          </p:nvGrpSpPr>
          <p:grpSpPr>
            <a:xfrm>
              <a:off x="7354356" y="3560293"/>
              <a:ext cx="697226" cy="738126"/>
              <a:chOff x="9711878" y="742866"/>
              <a:chExt cx="1244952" cy="1317981"/>
            </a:xfrm>
          </p:grpSpPr>
          <p:grpSp>
            <p:nvGrpSpPr>
              <p:cNvPr id="211" name="그룹 210"/>
              <p:cNvGrpSpPr/>
              <p:nvPr/>
            </p:nvGrpSpPr>
            <p:grpSpPr>
              <a:xfrm>
                <a:off x="9711878" y="742866"/>
                <a:ext cx="1244952" cy="1216044"/>
                <a:chOff x="9711878" y="742866"/>
                <a:chExt cx="1244952" cy="1216044"/>
              </a:xfrm>
            </p:grpSpPr>
            <p:sp>
              <p:nvSpPr>
                <p:cNvPr id="216" name="현 215"/>
                <p:cNvSpPr/>
                <p:nvPr/>
              </p:nvSpPr>
              <p:spPr>
                <a:xfrm rot="4500000">
                  <a:off x="9711878" y="742866"/>
                  <a:ext cx="514266" cy="514266"/>
                </a:xfrm>
                <a:prstGeom prst="chord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17" name="현 216"/>
                <p:cNvSpPr/>
                <p:nvPr/>
              </p:nvSpPr>
              <p:spPr>
                <a:xfrm rot="17100000" flipH="1">
                  <a:off x="10442564" y="742866"/>
                  <a:ext cx="514266" cy="514266"/>
                </a:xfrm>
                <a:prstGeom prst="chord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>
                  <a:off x="9830298" y="950798"/>
                  <a:ext cx="1008112" cy="1008112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35</a:t>
                  </a:r>
                  <a:r>
                    <a:rPr lang="en-US" altLang="ko-KR" sz="1400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%</a:t>
                  </a:r>
                  <a:endParaRPr lang="ko-KR" altLang="en-US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>
                <a:off x="9934118" y="1583793"/>
                <a:ext cx="800472" cy="477054"/>
                <a:chOff x="9918192" y="1583793"/>
                <a:chExt cx="800472" cy="477054"/>
              </a:xfrm>
            </p:grpSpPr>
            <p:sp>
              <p:nvSpPr>
                <p:cNvPr id="213" name="대각선 줄무늬 212"/>
                <p:cNvSpPr/>
                <p:nvPr/>
              </p:nvSpPr>
              <p:spPr>
                <a:xfrm rot="10800000">
                  <a:off x="9918192" y="1583793"/>
                  <a:ext cx="288032" cy="477054"/>
                </a:xfrm>
                <a:prstGeom prst="diagStrip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14" name="대각선 줄무늬 213"/>
                <p:cNvSpPr/>
                <p:nvPr/>
              </p:nvSpPr>
              <p:spPr>
                <a:xfrm flipV="1">
                  <a:off x="10430632" y="1583793"/>
                  <a:ext cx="288032" cy="477054"/>
                </a:xfrm>
                <a:prstGeom prst="diagStrip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</p:grpSp>
        </p:grpSp>
        <p:sp>
          <p:nvSpPr>
            <p:cNvPr id="219" name="TextBox 218"/>
            <p:cNvSpPr txBox="1"/>
            <p:nvPr/>
          </p:nvSpPr>
          <p:spPr>
            <a:xfrm>
              <a:off x="7233539" y="4297373"/>
              <a:ext cx="938861" cy="197934"/>
            </a:xfrm>
            <a:prstGeom prst="rect">
              <a:avLst/>
            </a:prstGeom>
            <a:solidFill>
              <a:srgbClr val="3D1C00"/>
            </a:solidFill>
          </p:spPr>
          <p:txBody>
            <a:bodyPr wrap="square" lIns="18000" tIns="18000" rIns="18000" bIns="18000" anchor="t" anchorCtr="0">
              <a:spAutoFit/>
            </a:bodyPr>
            <a:lstStyle>
              <a:defPPr>
                <a:defRPr lang="ko-KR"/>
              </a:defPPr>
              <a:lvl1pPr>
                <a:spcBef>
                  <a:spcPct val="20000"/>
                </a:spcBef>
                <a:buFont typeface="Arial" pitchFamily="34" charset="0"/>
                <a:buNone/>
                <a:defRPr sz="1050" spc="-10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defRPr>
              </a:lvl1pPr>
            </a:lstStyle>
            <a:p>
              <a:pPr algn="ctr"/>
              <a:r>
                <a:rPr lang="ko-KR" altLang="en-US" dirty="0" smtClean="0"/>
                <a:t>과도한 업무량</a:t>
              </a:r>
              <a:endParaRPr lang="ko-KR" altLang="en-US" dirty="0"/>
            </a:p>
          </p:txBody>
        </p:sp>
      </p:grpSp>
      <p:grpSp>
        <p:nvGrpSpPr>
          <p:cNvPr id="1030" name="그룹 1029"/>
          <p:cNvGrpSpPr/>
          <p:nvPr/>
        </p:nvGrpSpPr>
        <p:grpSpPr>
          <a:xfrm>
            <a:off x="5737459" y="3332607"/>
            <a:ext cx="1144129" cy="1210325"/>
            <a:chOff x="5804134" y="3284982"/>
            <a:chExt cx="1144129" cy="1210325"/>
          </a:xfrm>
        </p:grpSpPr>
        <p:sp>
          <p:nvSpPr>
            <p:cNvPr id="218" name="TextBox 217"/>
            <p:cNvSpPr txBox="1"/>
            <p:nvPr/>
          </p:nvSpPr>
          <p:spPr>
            <a:xfrm>
              <a:off x="5804134" y="4297373"/>
              <a:ext cx="1144129" cy="197934"/>
            </a:xfrm>
            <a:prstGeom prst="rect">
              <a:avLst/>
            </a:prstGeom>
            <a:solidFill>
              <a:srgbClr val="3D1C00"/>
            </a:solidFill>
          </p:spPr>
          <p:txBody>
            <a:bodyPr wrap="square" lIns="18000" tIns="18000" rIns="18000" bIns="18000" anchor="t" anchorCtr="0">
              <a:spAutoFit/>
            </a:bodyPr>
            <a:lstStyle>
              <a:defPPr>
                <a:defRPr lang="ko-KR"/>
              </a:defPPr>
              <a:lvl1pPr>
                <a:spcBef>
                  <a:spcPct val="20000"/>
                </a:spcBef>
                <a:buFont typeface="Arial" pitchFamily="34" charset="0"/>
                <a:buNone/>
                <a:defRPr sz="1400" spc="-10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defRPr>
              </a:lvl1pPr>
            </a:lstStyle>
            <a:p>
              <a:pPr algn="ctr"/>
              <a:r>
                <a:rPr lang="ko-KR" altLang="en-US" sz="1050" dirty="0" smtClean="0"/>
                <a:t>시간 </a:t>
              </a:r>
              <a:r>
                <a:rPr lang="ko-KR" altLang="en-US" sz="1050" dirty="0"/>
                <a:t>부족</a:t>
              </a:r>
            </a:p>
          </p:txBody>
        </p:sp>
        <p:grpSp>
          <p:nvGrpSpPr>
            <p:cNvPr id="1029" name="그룹 1028"/>
            <p:cNvGrpSpPr/>
            <p:nvPr/>
          </p:nvGrpSpPr>
          <p:grpSpPr>
            <a:xfrm>
              <a:off x="5897559" y="3284982"/>
              <a:ext cx="957279" cy="1013432"/>
              <a:chOff x="5875116" y="3284982"/>
              <a:chExt cx="957279" cy="101343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6046003" y="3931594"/>
                <a:ext cx="615505" cy="366820"/>
                <a:chOff x="9918193" y="1583793"/>
                <a:chExt cx="800471" cy="477054"/>
              </a:xfrm>
            </p:grpSpPr>
            <p:sp>
              <p:nvSpPr>
                <p:cNvPr id="24" name="대각선 줄무늬 23"/>
                <p:cNvSpPr/>
                <p:nvPr/>
              </p:nvSpPr>
              <p:spPr>
                <a:xfrm rot="10800000">
                  <a:off x="9918193" y="1583793"/>
                  <a:ext cx="288032" cy="477054"/>
                </a:xfrm>
                <a:prstGeom prst="diagStrip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09" name="대각선 줄무늬 208"/>
                <p:cNvSpPr/>
                <p:nvPr/>
              </p:nvSpPr>
              <p:spPr>
                <a:xfrm flipV="1">
                  <a:off x="10430632" y="1583793"/>
                  <a:ext cx="288032" cy="477054"/>
                </a:xfrm>
                <a:prstGeom prst="diagStrip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5875116" y="3284982"/>
                <a:ext cx="957279" cy="935050"/>
                <a:chOff x="9711878" y="742866"/>
                <a:chExt cx="1244952" cy="1216044"/>
              </a:xfrm>
            </p:grpSpPr>
            <p:sp>
              <p:nvSpPr>
                <p:cNvPr id="21" name="타원 20"/>
                <p:cNvSpPr/>
                <p:nvPr/>
              </p:nvSpPr>
              <p:spPr>
                <a:xfrm>
                  <a:off x="9830299" y="950798"/>
                  <a:ext cx="1008112" cy="1008112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2400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41</a:t>
                  </a:r>
                  <a:r>
                    <a:rPr lang="en-US" altLang="ko-KR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%</a:t>
                  </a:r>
                  <a:endParaRPr lang="ko-KR" altLang="en-US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2" name="현 21"/>
                <p:cNvSpPr/>
                <p:nvPr/>
              </p:nvSpPr>
              <p:spPr>
                <a:xfrm rot="4500000">
                  <a:off x="9711878" y="742866"/>
                  <a:ext cx="514266" cy="514266"/>
                </a:xfrm>
                <a:prstGeom prst="chord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208" name="현 207"/>
                <p:cNvSpPr/>
                <p:nvPr/>
              </p:nvSpPr>
              <p:spPr>
                <a:xfrm rot="17100000" flipH="1">
                  <a:off x="10442564" y="742866"/>
                  <a:ext cx="514266" cy="514266"/>
                </a:xfrm>
                <a:prstGeom prst="chord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spc="-18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93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31" name="직사각형 30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수없이 많은 것들을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미루고 유보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하며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</a:t>
              </a:r>
            </a:p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스스로의 정체성을 찾지 못하고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일상에 얽매인 채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살아간다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03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TARGET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347865" y="1967752"/>
            <a:ext cx="2448272" cy="2095252"/>
            <a:chOff x="3347865" y="1844824"/>
            <a:chExt cx="2448272" cy="2095252"/>
          </a:xfrm>
        </p:grpSpPr>
        <p:grpSp>
          <p:nvGrpSpPr>
            <p:cNvPr id="10" name="그룹 9"/>
            <p:cNvGrpSpPr/>
            <p:nvPr/>
          </p:nvGrpSpPr>
          <p:grpSpPr>
            <a:xfrm>
              <a:off x="3347865" y="1844824"/>
              <a:ext cx="2448272" cy="354072"/>
              <a:chOff x="3347865" y="1844824"/>
              <a:chExt cx="2448272" cy="354072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3347865" y="1844824"/>
                <a:ext cx="244827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미루다 많은 것을 유보 당함</a:t>
                </a:r>
                <a:endParaRPr lang="ko-KR" altLang="en-US" sz="1400" spc="-10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379912" y="1878613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3347865" y="2348880"/>
              <a:ext cx="2448272" cy="1591196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356620" y="2417341"/>
              <a:ext cx="24092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10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대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때는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대학에만 합격하면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이라는 말로 미루던 것들이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20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대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는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취업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이라는 또 다른 이름의 관문을 위해 정체된다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천신만고 끝에 겨우 취업을 하고서도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마음을 잡지 못하고 방황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하다가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30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대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가 된다고 한다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518392" y="3660760"/>
              <a:ext cx="2206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뉴스엔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2011.07.17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2903856"/>
            <a:ext cx="2448272" cy="2095252"/>
            <a:chOff x="6228184" y="1844824"/>
            <a:chExt cx="2448272" cy="2095252"/>
          </a:xfrm>
        </p:grpSpPr>
        <p:grpSp>
          <p:nvGrpSpPr>
            <p:cNvPr id="59" name="그룹 58"/>
            <p:cNvGrpSpPr/>
            <p:nvPr/>
          </p:nvGrpSpPr>
          <p:grpSpPr>
            <a:xfrm>
              <a:off x="6228184" y="1844824"/>
              <a:ext cx="2448272" cy="2095252"/>
              <a:chOff x="467546" y="2197844"/>
              <a:chExt cx="2663307" cy="2095252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467546" y="2197844"/>
                <a:ext cx="2663307" cy="2095252"/>
                <a:chOff x="179512" y="1844824"/>
                <a:chExt cx="2663307" cy="2095252"/>
              </a:xfrm>
            </p:grpSpPr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179512" y="1844824"/>
                  <a:ext cx="2663307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D1C0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ko-KR" altLang="en-US" sz="1400" spc="-100" dirty="0" smtClean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이도 저도 하지 못한 채 </a:t>
                  </a:r>
                  <a:r>
                    <a:rPr lang="ko-KR" altLang="en-US" sz="1400" spc="-10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방황</a:t>
                  </a: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79512" y="2348880"/>
                  <a:ext cx="2663307" cy="1591196"/>
                </a:xfrm>
                <a:prstGeom prst="rect">
                  <a:avLst/>
                </a:prstGeom>
                <a:solidFill>
                  <a:srgbClr val="FFF5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77070" y="2770361"/>
                <a:ext cx="26208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왜 눈 앞의 만족을 위해 장기적으로 유익한 행동을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미루는 것일까</a:t>
                </a:r>
                <a:r>
                  <a:rPr lang="en-US" altLang="ko-KR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. 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중요한 일이기 때문에 잘 처리해야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한다는 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중압감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이 생기고</a:t>
                </a:r>
                <a:r>
                  <a:rPr lang="en-US" altLang="ko-KR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이로 인해 마음이 편치 못해 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일 자체를 회피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하기 때문이다</a:t>
                </a:r>
                <a:r>
                  <a:rPr lang="en-US" altLang="ko-KR" sz="12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. 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53051" y="4013780"/>
                <a:ext cx="23997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출처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: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DBR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[</a:t>
                </a:r>
                <a:r>
                  <a:rPr lang="ko-KR" altLang="en-US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정재승의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Money in the Brain]</a:t>
                </a:r>
                <a:endPara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63" name="타원 62"/>
            <p:cNvSpPr/>
            <p:nvPr/>
          </p:nvSpPr>
          <p:spPr>
            <a:xfrm>
              <a:off x="6263302" y="1878613"/>
              <a:ext cx="286058" cy="286058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7547" y="2903856"/>
            <a:ext cx="2448272" cy="2095252"/>
            <a:chOff x="467547" y="2922613"/>
            <a:chExt cx="2448272" cy="2095252"/>
          </a:xfrm>
        </p:grpSpPr>
        <p:sp>
          <p:nvSpPr>
            <p:cNvPr id="78" name="직사각형 77"/>
            <p:cNvSpPr/>
            <p:nvPr/>
          </p:nvSpPr>
          <p:spPr>
            <a:xfrm>
              <a:off x="467547" y="3426669"/>
              <a:ext cx="2448272" cy="1591196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6302" y="3495130"/>
              <a:ext cx="24092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최근 자기절제가 부족한 현대인에게 미루는 버릇은 심각한 사회적 장애를 초래하고 있다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일상적으로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매사를 지연에 낭패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를 보거나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사회 활동에 문제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를 일으킨 사람은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15~20%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에 이른다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8074" y="4738549"/>
              <a:ext cx="22060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DBR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[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정재승의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Money in the Brain]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67547" y="2922613"/>
              <a:ext cx="2448272" cy="354072"/>
              <a:chOff x="467547" y="2922613"/>
              <a:chExt cx="2448272" cy="354072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467547" y="2922613"/>
                <a:ext cx="244827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현대인의 미룸 증후군</a:t>
                </a: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510022" y="2956620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pic>
        <p:nvPicPr>
          <p:cNvPr id="1026" name="Picture 2" descr="C:\Users\dell\Desktop\Untitled-2.png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80914" y="3820520"/>
            <a:ext cx="5954741" cy="30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1"/>
            <a:ext cx="4571999" cy="6858002"/>
            <a:chOff x="0" y="-1"/>
            <a:chExt cx="4571999" cy="6858002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-1"/>
              <a:ext cx="4571999" cy="682171"/>
            </a:xfrm>
            <a:prstGeom prst="rect">
              <a:avLst/>
            </a:prstGeom>
            <a:solidFill>
              <a:srgbClr val="FFF5C0"/>
            </a:solidFill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1412777"/>
              <a:ext cx="4571999" cy="5445224"/>
            </a:xfrm>
            <a:prstGeom prst="rect">
              <a:avLst/>
            </a:prstGeom>
            <a:solidFill>
              <a:srgbClr val="FFF5C0"/>
            </a:solidFill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572001" y="-1"/>
            <a:ext cx="4572000" cy="6858001"/>
            <a:chOff x="4572001" y="-1"/>
            <a:chExt cx="4572000" cy="6858001"/>
          </a:xfrm>
        </p:grpSpPr>
        <p:pic>
          <p:nvPicPr>
            <p:cNvPr id="35" name="Picture 4" descr="http://www.successthroughreferrals.com/wp-content/uploads/2013/01/bigstock-Procrastination-29308502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72001" y="-1"/>
              <a:ext cx="4572000" cy="682171"/>
            </a:xfrm>
            <a:prstGeom prst="rect">
              <a:avLst/>
            </a:prstGeom>
            <a:solidFill>
              <a:srgbClr val="FFF5C0"/>
            </a:solidFill>
            <a:extLst/>
          </p:spPr>
        </p:pic>
        <p:pic>
          <p:nvPicPr>
            <p:cNvPr id="4100" name="Picture 4" descr="http://www.successthroughreferrals.com/wp-content/uploads/2013/01/bigstock-Procrastination-29308502.jpg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72001" y="1472818"/>
              <a:ext cx="4572000" cy="5385182"/>
            </a:xfrm>
            <a:prstGeom prst="rect">
              <a:avLst/>
            </a:prstGeom>
            <a:solidFill>
              <a:srgbClr val="FFF5C0"/>
            </a:solidFill>
            <a:extLst/>
          </p:spPr>
        </p:pic>
      </p:grpSp>
      <p:sp>
        <p:nvSpPr>
          <p:cNvPr id="49" name="직사각형 48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gradFill>
            <a:gsLst>
              <a:gs pos="42000">
                <a:schemeClr val="tx1">
                  <a:alpha val="84000"/>
                </a:schemeClr>
              </a:gs>
              <a:gs pos="66000">
                <a:schemeClr val="tx1"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30" name="직사각형 29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뻔한 속도 이야기만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할거야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?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빠른 속도의 재해석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.</a:t>
              </a: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빨리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서둘러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 제 때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하자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04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SOLUTION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0" y="5517232"/>
            <a:ext cx="9144000" cy="1080121"/>
            <a:chOff x="0" y="5661248"/>
            <a:chExt cx="9144000" cy="1080121"/>
          </a:xfrm>
        </p:grpSpPr>
        <p:sp>
          <p:nvSpPr>
            <p:cNvPr id="40" name="직사각형 39"/>
            <p:cNvSpPr/>
            <p:nvPr/>
          </p:nvSpPr>
          <p:spPr>
            <a:xfrm>
              <a:off x="0" y="5661249"/>
              <a:ext cx="9144000" cy="108012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각형 41"/>
            <p:cNvSpPr/>
            <p:nvPr/>
          </p:nvSpPr>
          <p:spPr>
            <a:xfrm>
              <a:off x="0" y="5661248"/>
              <a:ext cx="5111553" cy="1080120"/>
            </a:xfrm>
            <a:prstGeom prst="homePlate">
              <a:avLst/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35696" y="5720318"/>
              <a:ext cx="1825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spc="-180" dirty="0" smtClean="0">
                  <a:ln w="19050"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FAST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44208" y="5720318"/>
              <a:ext cx="245451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spc="-180" dirty="0">
                  <a:ln w="19050"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</a:t>
              </a:r>
              <a:endParaRPr lang="ko-KR" altLang="en-US" sz="5400" spc="-18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3201" y="5860702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80" dirty="0">
                  <a:ln w="19050"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물리적 </a:t>
              </a:r>
              <a:r>
                <a:rPr lang="ko-KR" altLang="en-US" sz="1400" spc="-180" dirty="0" smtClean="0">
                  <a:ln w="19050"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속도의</a:t>
              </a:r>
              <a:endParaRPr lang="ko-KR" altLang="en-US" sz="1400" spc="-18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49379" y="5860702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80" dirty="0" smtClean="0">
                  <a:ln w="19050"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행동 유도의</a:t>
              </a:r>
              <a:endParaRPr lang="ko-KR" altLang="en-US" sz="1400" spc="-18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sp>
        <p:nvSpPr>
          <p:cNvPr id="44" name="Shape 130"/>
          <p:cNvSpPr txBox="1"/>
          <p:nvPr/>
        </p:nvSpPr>
        <p:spPr>
          <a:xfrm>
            <a:off x="1784008" y="2726863"/>
            <a:ext cx="164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 spc="-10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defRPr>
            </a:lvl1pPr>
          </a:lstStyle>
          <a:p>
            <a:pPr algn="r"/>
            <a:r>
              <a:rPr lang="en-US" altLang="ko-KR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sym typeface="Arial"/>
              </a:rPr>
              <a:t>2534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sym typeface="Arial"/>
              </a:rPr>
              <a:t>의</a:t>
            </a:r>
            <a:r>
              <a:rPr lang="ko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sym typeface="Arial"/>
              </a:rPr>
              <a:t> 일상 </a:t>
            </a:r>
            <a:r>
              <a:rPr lang="ko" alt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sym typeface="Arial"/>
              </a:rPr>
              <a:t>속에서</a:t>
            </a:r>
            <a:endParaRPr lang="ko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24999" y="2726198"/>
            <a:ext cx="4208307" cy="307777"/>
            <a:chOff x="3024999" y="2726198"/>
            <a:chExt cx="4208307" cy="307777"/>
          </a:xfrm>
        </p:grpSpPr>
        <p:sp>
          <p:nvSpPr>
            <p:cNvPr id="47" name="Shape 130"/>
            <p:cNvSpPr txBox="1"/>
            <p:nvPr/>
          </p:nvSpPr>
          <p:spPr>
            <a:xfrm>
              <a:off x="3024999" y="2726198"/>
              <a:ext cx="153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200" spc="-10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defRPr>
              </a:lvl1pPr>
            </a:lstStyle>
            <a:p>
              <a:pPr algn="r"/>
              <a:r>
                <a:rPr lang="en-US" altLang="ko" sz="1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sym typeface="Arial"/>
                </a:rPr>
                <a:t>[</a:t>
              </a:r>
              <a:r>
                <a:rPr lang="ko" altLang="en-US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sym typeface="Arial"/>
                </a:rPr>
                <a:t>빨리 </a:t>
              </a:r>
              <a:r>
                <a:rPr lang="ko-KR" altLang="en-US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sym typeface="Arial"/>
                </a:rPr>
                <a:t>하자</a:t>
              </a: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sym typeface="Arial"/>
                </a:rPr>
                <a:t>]</a:t>
              </a:r>
              <a:r>
                <a:rPr lang="ko" altLang="en-US" sz="1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sym typeface="Arial"/>
                </a:rPr>
                <a:t>는</a:t>
              </a:r>
              <a:endParaRPr lang="en-US" altLang="ko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sym typeface="Arial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572000" y="2726198"/>
              <a:ext cx="26613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[</a:t>
              </a:r>
              <a:r>
                <a:rPr lang="ko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미루지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말자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라는 의미를 담고 있고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,</a:t>
              </a:r>
              <a:endParaRPr lang="en-US" altLang="ko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  <a:sym typeface="Arial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61194" y="2976626"/>
            <a:ext cx="4279158" cy="308358"/>
            <a:chOff x="3461194" y="2976626"/>
            <a:chExt cx="4279158" cy="308358"/>
          </a:xfrm>
        </p:grpSpPr>
        <p:sp>
          <p:nvSpPr>
            <p:cNvPr id="14" name="직사각형 13"/>
            <p:cNvSpPr/>
            <p:nvPr/>
          </p:nvSpPr>
          <p:spPr>
            <a:xfrm>
              <a:off x="3461194" y="2977207"/>
              <a:ext cx="11031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[</a:t>
              </a:r>
              <a:r>
                <a:rPr lang="ko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빠른 속도</a:t>
              </a:r>
              <a:r>
                <a:rPr lang="en-US" altLang="ko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ko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는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72000" y="2976626"/>
              <a:ext cx="31683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[</a:t>
              </a:r>
              <a:r>
                <a:rPr lang="ko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미루지 않고 제 때 해야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할 때</a:t>
              </a:r>
              <a:r>
                <a:rPr lang="en-US" altLang="ko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]</a:t>
              </a:r>
              <a:r>
                <a:rPr lang="en-US" altLang="ko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필요하다</a:t>
              </a:r>
              <a:r>
                <a:rPr lang="en-US" altLang="ko-KR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.</a:t>
              </a:r>
              <a:endParaRPr lang="ko" altLang="en-US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5017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7"/>
          <p:cNvGrpSpPr/>
          <p:nvPr/>
        </p:nvGrpSpPr>
        <p:grpSpPr>
          <a:xfrm>
            <a:off x="2868920" y="1931346"/>
            <a:ext cx="3406161" cy="4585152"/>
            <a:chOff x="2868920" y="1916832"/>
            <a:chExt cx="3406161" cy="458515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918114" y="19549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FFF5C0"/>
            </a:solidFill>
            <a:ln>
              <a:noFill/>
            </a:ln>
            <a:effectLst>
              <a:outerShdw blurRad="50800" dist="635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58474" y="3174650"/>
              <a:ext cx="288032" cy="50405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967999" y="2747478"/>
              <a:ext cx="288032" cy="504056"/>
            </a:xfrm>
            <a:prstGeom prst="roundRect">
              <a:avLst/>
            </a:prstGeom>
            <a:solidFill>
              <a:srgbClr val="3B635D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987049" y="2320306"/>
              <a:ext cx="288032" cy="504056"/>
            </a:xfrm>
            <a:prstGeom prst="roundRect">
              <a:avLst/>
            </a:prstGeom>
            <a:solidFill>
              <a:srgbClr val="FA2A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68920" y="19168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542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274362" y="2564904"/>
              <a:ext cx="23786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미루지 말고</a:t>
              </a:r>
              <a:r>
                <a:rPr lang="en-US" altLang="ko-KR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rPr>
                <a:t>,</a:t>
              </a:r>
              <a:endParaRPr lang="en-US" altLang="ko-KR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  <a:sym typeface="Arial"/>
              </a:endParaRPr>
            </a:p>
            <a:p>
              <a:pPr algn="r"/>
              <a:r>
                <a:rPr lang="en-US" altLang="ko-KR" sz="32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Hurry </a:t>
              </a:r>
              <a:r>
                <a:rPr lang="en-US" altLang="ko-KR" sz="3200" spc="-200" dirty="0" smtClean="0">
                  <a:ln w="15875">
                    <a:solidFill>
                      <a:srgbClr val="D00000"/>
                    </a:solidFill>
                  </a:ln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WARP</a:t>
              </a:r>
              <a:r>
                <a:rPr lang="en-US" altLang="ko-KR" sz="32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rPr>
                <a:t>! </a:t>
              </a:r>
              <a:endParaRPr lang="ko-KR" altLang="en-US" sz="3200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  <a:sym typeface="Arial"/>
              </a:endParaRPr>
            </a:p>
          </p:txBody>
        </p:sp>
        <p:pic>
          <p:nvPicPr>
            <p:cNvPr id="32" name="Picture 2" descr="C:\Users\dell\Desktop\올레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329" y="6021288"/>
              <a:ext cx="515543" cy="13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34" name="직사각형 33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KT LTE WARP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의 새로운 캠페인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</a:t>
              </a:r>
            </a:p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WARP!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04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SOLUTION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69205" y="2554984"/>
            <a:ext cx="6758271" cy="1620638"/>
            <a:chOff x="2069205" y="2554984"/>
            <a:chExt cx="6758271" cy="1620638"/>
          </a:xfrm>
        </p:grpSpPr>
        <p:grpSp>
          <p:nvGrpSpPr>
            <p:cNvPr id="15" name="그룹 14"/>
            <p:cNvGrpSpPr/>
            <p:nvPr/>
          </p:nvGrpSpPr>
          <p:grpSpPr>
            <a:xfrm>
              <a:off x="4282225" y="3821550"/>
              <a:ext cx="4545251" cy="354072"/>
              <a:chOff x="4282225" y="3872984"/>
              <a:chExt cx="4545251" cy="354072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4282225" y="3872984"/>
                <a:ext cx="4545251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해야 할 일을 미루지 않아야 하고픈 일도 제 때 가능한 법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326443" y="3910966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39" name="타원 38"/>
            <p:cNvSpPr/>
            <p:nvPr/>
          </p:nvSpPr>
          <p:spPr>
            <a:xfrm>
              <a:off x="2069205" y="2554984"/>
              <a:ext cx="196767" cy="196767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33500" y="2891195"/>
            <a:ext cx="7895718" cy="1784504"/>
            <a:chOff x="933500" y="2891195"/>
            <a:chExt cx="7895718" cy="1784504"/>
          </a:xfrm>
        </p:grpSpPr>
        <p:grpSp>
          <p:nvGrpSpPr>
            <p:cNvPr id="16" name="그룹 15"/>
            <p:cNvGrpSpPr/>
            <p:nvPr/>
          </p:nvGrpSpPr>
          <p:grpSpPr>
            <a:xfrm>
              <a:off x="4283967" y="4321627"/>
              <a:ext cx="4545251" cy="354072"/>
              <a:chOff x="4283967" y="4653136"/>
              <a:chExt cx="4545251" cy="354072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4283967" y="4653136"/>
                <a:ext cx="4545251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</a:t>
                </a:r>
                <a:r>
                  <a:rPr lang="ko-KR" altLang="en-US" sz="1400" spc="-14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라는 수식어로 빠른 속도를 강조하고 행동을 유도</a:t>
                </a:r>
                <a:endParaRPr lang="en-US" altLang="ko-KR" sz="1400" spc="-14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326443" y="4689232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933500" y="2891195"/>
              <a:ext cx="196767" cy="196767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sz="12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69204" y="2891195"/>
            <a:ext cx="6760014" cy="2284581"/>
            <a:chOff x="2069204" y="2891195"/>
            <a:chExt cx="6760014" cy="2284581"/>
          </a:xfrm>
        </p:grpSpPr>
        <p:grpSp>
          <p:nvGrpSpPr>
            <p:cNvPr id="17" name="그룹 16"/>
            <p:cNvGrpSpPr/>
            <p:nvPr/>
          </p:nvGrpSpPr>
          <p:grpSpPr>
            <a:xfrm>
              <a:off x="4283967" y="4821704"/>
              <a:ext cx="4545251" cy="354072"/>
              <a:chOff x="4283967" y="5085184"/>
              <a:chExt cx="4545251" cy="354072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4283967" y="5085184"/>
                <a:ext cx="4545251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[Hurry Up!]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과 발음이 비슷해서 쉽고 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익숙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326443" y="5119191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1" name="타원 40"/>
            <p:cNvSpPr/>
            <p:nvPr/>
          </p:nvSpPr>
          <p:spPr>
            <a:xfrm>
              <a:off x="2069204" y="2891195"/>
              <a:ext cx="196767" cy="196767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sz="12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69204" y="4106488"/>
            <a:ext cx="6760014" cy="1569366"/>
            <a:chOff x="2069204" y="4106488"/>
            <a:chExt cx="6760014" cy="1569366"/>
          </a:xfrm>
        </p:grpSpPr>
        <p:grpSp>
          <p:nvGrpSpPr>
            <p:cNvPr id="18" name="그룹 17"/>
            <p:cNvGrpSpPr/>
            <p:nvPr/>
          </p:nvGrpSpPr>
          <p:grpSpPr>
            <a:xfrm>
              <a:off x="4283967" y="5321782"/>
              <a:ext cx="4545251" cy="354072"/>
              <a:chOff x="4283967" y="5523200"/>
              <a:chExt cx="4545251" cy="35407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283967" y="5523200"/>
                <a:ext cx="4545251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일정을 체크하는 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플래너를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심볼로 활용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326443" y="555720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2" name="타원 41"/>
            <p:cNvSpPr/>
            <p:nvPr/>
          </p:nvSpPr>
          <p:spPr>
            <a:xfrm>
              <a:off x="2069204" y="4106488"/>
              <a:ext cx="196767" cy="196767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4</a:t>
              </a:r>
              <a:endParaRPr lang="ko-KR" altLang="en-US" sz="12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1402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254"/>
          <p:cNvGrpSpPr/>
          <p:nvPr/>
        </p:nvGrpSpPr>
        <p:grpSpPr>
          <a:xfrm>
            <a:off x="220704" y="1628800"/>
            <a:ext cx="8702592" cy="4876898"/>
            <a:chOff x="220704" y="1628800"/>
            <a:chExt cx="8702592" cy="4876898"/>
          </a:xfrm>
        </p:grpSpPr>
        <p:sp>
          <p:nvSpPr>
            <p:cNvPr id="256" name="아래쪽 화살표 255"/>
            <p:cNvSpPr/>
            <p:nvPr/>
          </p:nvSpPr>
          <p:spPr>
            <a:xfrm>
              <a:off x="7381920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아래쪽 화살표 256"/>
            <p:cNvSpPr/>
            <p:nvPr/>
          </p:nvSpPr>
          <p:spPr>
            <a:xfrm>
              <a:off x="1014696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220704" y="6151626"/>
              <a:ext cx="8702592" cy="354072"/>
              <a:chOff x="284714" y="6237312"/>
              <a:chExt cx="8702592" cy="354072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284714" y="6237312"/>
                <a:ext cx="870259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18000" tIns="18000" rIns="18000" bIns="18000" anchor="t" anchorCtr="0">
                <a:spAutoFit/>
              </a:bodyPr>
              <a:lstStyle/>
              <a:p>
                <a:pPr algn="ctr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TVC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26913" y="6271319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8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grpSp>
        <p:nvGrpSpPr>
          <p:cNvPr id="75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76" name="직사각형 7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Communication Strategy Map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413" y="1997561"/>
            <a:ext cx="2551371" cy="2512047"/>
            <a:chOff x="76413" y="1997561"/>
            <a:chExt cx="2551371" cy="2512047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20428" y="271087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택시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62903" y="2744883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6413" y="343320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타임캡슐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18888" y="3468975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220428" y="4155536"/>
              <a:ext cx="2407356" cy="354072"/>
              <a:chOff x="220430" y="2060848"/>
              <a:chExt cx="2407356" cy="354072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220430" y="2060848"/>
                <a:ext cx="24073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62905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653048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6516216" y="1997561"/>
            <a:ext cx="2520280" cy="2645541"/>
            <a:chOff x="6516216" y="1997561"/>
            <a:chExt cx="2520280" cy="2645541"/>
          </a:xfrm>
        </p:grpSpPr>
        <p:grpSp>
          <p:nvGrpSpPr>
            <p:cNvPr id="228" name="그룹 227"/>
            <p:cNvGrpSpPr/>
            <p:nvPr/>
          </p:nvGrpSpPr>
          <p:grpSpPr>
            <a:xfrm>
              <a:off x="6516216" y="2634355"/>
              <a:ext cx="2203220" cy="354072"/>
              <a:chOff x="467546" y="2060848"/>
              <a:chExt cx="2203220" cy="354072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5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732240" y="3461693"/>
              <a:ext cx="2304256" cy="354072"/>
              <a:chOff x="258088" y="2060848"/>
              <a:chExt cx="2304256" cy="354072"/>
            </a:xfrm>
          </p:grpSpPr>
          <p:sp>
            <p:nvSpPr>
              <p:cNvPr id="234" name="모서리가 둥근 직사각형 233"/>
              <p:cNvSpPr/>
              <p:nvPr/>
            </p:nvSpPr>
            <p:spPr>
              <a:xfrm>
                <a:off x="258088" y="2060848"/>
                <a:ext cx="23042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우리지금만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300563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6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6516216" y="4289030"/>
              <a:ext cx="2203220" cy="354072"/>
              <a:chOff x="467546" y="2060848"/>
              <a:chExt cx="2203220" cy="354072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7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020272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하고픈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253980" y="2580952"/>
            <a:ext cx="1403476" cy="2128790"/>
            <a:chOff x="5253980" y="2580952"/>
            <a:chExt cx="1403476" cy="2128790"/>
          </a:xfrm>
        </p:grpSpPr>
        <p:grpSp>
          <p:nvGrpSpPr>
            <p:cNvPr id="250" name="그룹 249"/>
            <p:cNvGrpSpPr/>
            <p:nvPr/>
          </p:nvGrpSpPr>
          <p:grpSpPr>
            <a:xfrm>
              <a:off x="5646855" y="2580952"/>
              <a:ext cx="1010601" cy="2128790"/>
              <a:chOff x="6150909" y="2524346"/>
              <a:chExt cx="1010601" cy="2128790"/>
            </a:xfrm>
          </p:grpSpPr>
          <p:sp>
            <p:nvSpPr>
              <p:cNvPr id="252" name="원형 화살표 251"/>
              <p:cNvSpPr/>
              <p:nvPr/>
            </p:nvSpPr>
            <p:spPr>
              <a:xfrm rot="10800000" flipH="1" flipV="1">
                <a:off x="6150909" y="3717032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원형 화살표 252"/>
              <p:cNvSpPr/>
              <p:nvPr/>
            </p:nvSpPr>
            <p:spPr>
              <a:xfrm rot="10800000" flipH="1">
                <a:off x="6150909" y="2524346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왼쪽 화살표 253"/>
              <p:cNvSpPr/>
              <p:nvPr/>
            </p:nvSpPr>
            <p:spPr>
              <a:xfrm rot="10800000">
                <a:off x="6618957" y="3462460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5253980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88314" y="2798264"/>
            <a:ext cx="2367378" cy="3203378"/>
            <a:chOff x="3388314" y="2798264"/>
            <a:chExt cx="2367378" cy="3203378"/>
          </a:xfrm>
        </p:grpSpPr>
        <p:grpSp>
          <p:nvGrpSpPr>
            <p:cNvPr id="82" name="그룹 81"/>
            <p:cNvGrpSpPr/>
            <p:nvPr/>
          </p:nvGrpSpPr>
          <p:grpSpPr>
            <a:xfrm>
              <a:off x="3759637" y="2798264"/>
              <a:ext cx="1624725" cy="2187099"/>
              <a:chOff x="2868920" y="1916832"/>
              <a:chExt cx="3406161" cy="4585152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2868920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3274362" y="2564905"/>
                <a:ext cx="2378676" cy="200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0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</a:p>
              <a:p>
                <a:pPr algn="ctr"/>
                <a:r>
                  <a:rPr lang="ko-KR" altLang="en-US" sz="1600" spc="-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플래너</a:t>
                </a:r>
                <a:endPara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40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8" name="직사각형 297"/>
            <p:cNvSpPr/>
            <p:nvPr/>
          </p:nvSpPr>
          <p:spPr>
            <a:xfrm>
              <a:off x="3388314" y="5373778"/>
              <a:ext cx="2367378" cy="627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플래너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(Campaign Platform – Microsite)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226629" y="2060848"/>
            <a:ext cx="4687507" cy="3168997"/>
            <a:chOff x="2226629" y="2060848"/>
            <a:chExt cx="4687507" cy="3168997"/>
          </a:xfrm>
        </p:grpSpPr>
        <p:sp>
          <p:nvSpPr>
            <p:cNvPr id="300" name="양쪽 대괄호 299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4" name="모서리가 둥근 직사각형 313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5" name="타원 314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2" name="직선 연결선 301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양쪽 대괄호 305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2" name="모서리가 둥근 직사각형 311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3" name="타원 312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8" name="직선 연결선 307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411760" y="2496853"/>
            <a:ext cx="1492733" cy="2220788"/>
            <a:chOff x="2411760" y="2496853"/>
            <a:chExt cx="1492733" cy="2220788"/>
          </a:xfrm>
        </p:grpSpPr>
        <p:sp>
          <p:nvSpPr>
            <p:cNvPr id="241" name="원형 화살표 240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원형 화살표 241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903474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왼쪽 화살표 72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4071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254"/>
          <p:cNvGrpSpPr/>
          <p:nvPr/>
        </p:nvGrpSpPr>
        <p:grpSpPr>
          <a:xfrm>
            <a:off x="220704" y="1628800"/>
            <a:ext cx="8702592" cy="4876898"/>
            <a:chOff x="220704" y="1628800"/>
            <a:chExt cx="8702592" cy="4876898"/>
          </a:xfrm>
        </p:grpSpPr>
        <p:sp>
          <p:nvSpPr>
            <p:cNvPr id="256" name="아래쪽 화살표 255"/>
            <p:cNvSpPr/>
            <p:nvPr/>
          </p:nvSpPr>
          <p:spPr>
            <a:xfrm>
              <a:off x="7381920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아래쪽 화살표 256"/>
            <p:cNvSpPr/>
            <p:nvPr/>
          </p:nvSpPr>
          <p:spPr>
            <a:xfrm>
              <a:off x="1014696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220704" y="6151626"/>
              <a:ext cx="8702592" cy="354072"/>
              <a:chOff x="284714" y="6237312"/>
              <a:chExt cx="8702592" cy="354072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284714" y="6237312"/>
                <a:ext cx="870259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18000" tIns="18000" rIns="18000" bIns="18000" anchor="t" anchorCtr="0">
                <a:spAutoFit/>
              </a:bodyPr>
              <a:lstStyle/>
              <a:p>
                <a:pPr algn="ctr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TVC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26913" y="6271319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8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grpSp>
        <p:nvGrpSpPr>
          <p:cNvPr id="75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76" name="직사각형 7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Communication Strategy Map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413" y="1997561"/>
            <a:ext cx="2551371" cy="2512047"/>
            <a:chOff x="76413" y="1997561"/>
            <a:chExt cx="2551371" cy="2512047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20428" y="271087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택시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62903" y="2744883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6413" y="343320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타임캡슐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18888" y="3468975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220428" y="4155536"/>
              <a:ext cx="2407356" cy="354072"/>
              <a:chOff x="220430" y="2060848"/>
              <a:chExt cx="2407356" cy="354072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220430" y="2060848"/>
                <a:ext cx="24073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62905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653048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6516216" y="1997561"/>
            <a:ext cx="2520280" cy="2645541"/>
            <a:chOff x="6516216" y="1997561"/>
            <a:chExt cx="2520280" cy="2645541"/>
          </a:xfrm>
        </p:grpSpPr>
        <p:grpSp>
          <p:nvGrpSpPr>
            <p:cNvPr id="228" name="그룹 227"/>
            <p:cNvGrpSpPr/>
            <p:nvPr/>
          </p:nvGrpSpPr>
          <p:grpSpPr>
            <a:xfrm>
              <a:off x="6516216" y="2634355"/>
              <a:ext cx="2203220" cy="354072"/>
              <a:chOff x="467546" y="2060848"/>
              <a:chExt cx="2203220" cy="354072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5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732240" y="3461693"/>
              <a:ext cx="2304256" cy="354072"/>
              <a:chOff x="258088" y="2060848"/>
              <a:chExt cx="2304256" cy="354072"/>
            </a:xfrm>
          </p:grpSpPr>
          <p:sp>
            <p:nvSpPr>
              <p:cNvPr id="234" name="모서리가 둥근 직사각형 233"/>
              <p:cNvSpPr/>
              <p:nvPr/>
            </p:nvSpPr>
            <p:spPr>
              <a:xfrm>
                <a:off x="258088" y="2060848"/>
                <a:ext cx="23042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우리지금만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300563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6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6516216" y="4289030"/>
              <a:ext cx="2203220" cy="354072"/>
              <a:chOff x="467546" y="2060848"/>
              <a:chExt cx="2203220" cy="354072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7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020272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하고픈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253980" y="2580952"/>
            <a:ext cx="1403476" cy="2128790"/>
            <a:chOff x="5253980" y="2580952"/>
            <a:chExt cx="1403476" cy="2128790"/>
          </a:xfrm>
        </p:grpSpPr>
        <p:grpSp>
          <p:nvGrpSpPr>
            <p:cNvPr id="250" name="그룹 249"/>
            <p:cNvGrpSpPr/>
            <p:nvPr/>
          </p:nvGrpSpPr>
          <p:grpSpPr>
            <a:xfrm>
              <a:off x="5646855" y="2580952"/>
              <a:ext cx="1010601" cy="2128790"/>
              <a:chOff x="6150909" y="2524346"/>
              <a:chExt cx="1010601" cy="2128790"/>
            </a:xfrm>
          </p:grpSpPr>
          <p:sp>
            <p:nvSpPr>
              <p:cNvPr id="252" name="원형 화살표 251"/>
              <p:cNvSpPr/>
              <p:nvPr/>
            </p:nvSpPr>
            <p:spPr>
              <a:xfrm rot="10800000" flipH="1" flipV="1">
                <a:off x="6150909" y="3717032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원형 화살표 252"/>
              <p:cNvSpPr/>
              <p:nvPr/>
            </p:nvSpPr>
            <p:spPr>
              <a:xfrm rot="10800000" flipH="1">
                <a:off x="6150909" y="2524346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왼쪽 화살표 253"/>
              <p:cNvSpPr/>
              <p:nvPr/>
            </p:nvSpPr>
            <p:spPr>
              <a:xfrm rot="10800000">
                <a:off x="6618957" y="3462460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5253980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88314" y="2798264"/>
            <a:ext cx="2367378" cy="3203378"/>
            <a:chOff x="3388314" y="2798264"/>
            <a:chExt cx="2367378" cy="3203378"/>
          </a:xfrm>
        </p:grpSpPr>
        <p:grpSp>
          <p:nvGrpSpPr>
            <p:cNvPr id="82" name="그룹 81"/>
            <p:cNvGrpSpPr/>
            <p:nvPr/>
          </p:nvGrpSpPr>
          <p:grpSpPr>
            <a:xfrm>
              <a:off x="3759637" y="2798264"/>
              <a:ext cx="1624725" cy="2187099"/>
              <a:chOff x="2868920" y="1916832"/>
              <a:chExt cx="3406161" cy="4585152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2868920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3274362" y="2564905"/>
                <a:ext cx="2378676" cy="200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0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</a:p>
              <a:p>
                <a:pPr algn="ctr"/>
                <a:r>
                  <a:rPr lang="ko-KR" altLang="en-US" sz="1600" spc="-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플래너</a:t>
                </a:r>
                <a:endPara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40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8" name="직사각형 297"/>
            <p:cNvSpPr/>
            <p:nvPr/>
          </p:nvSpPr>
          <p:spPr>
            <a:xfrm>
              <a:off x="3388314" y="5373778"/>
              <a:ext cx="2367378" cy="627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플래너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(Campaign Platform – Microsite)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226629" y="2060848"/>
            <a:ext cx="4687507" cy="3168997"/>
            <a:chOff x="2226629" y="2060848"/>
            <a:chExt cx="4687507" cy="3168997"/>
          </a:xfrm>
        </p:grpSpPr>
        <p:sp>
          <p:nvSpPr>
            <p:cNvPr id="300" name="양쪽 대괄호 299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4" name="모서리가 둥근 직사각형 313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5" name="타원 314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2" name="직선 연결선 301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양쪽 대괄호 305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2" name="모서리가 둥근 직사각형 311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3" name="타원 312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8" name="직선 연결선 307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411760" y="2496853"/>
            <a:ext cx="1492733" cy="2220788"/>
            <a:chOff x="2411760" y="2496853"/>
            <a:chExt cx="1492733" cy="2220788"/>
          </a:xfrm>
        </p:grpSpPr>
        <p:sp>
          <p:nvSpPr>
            <p:cNvPr id="241" name="원형 화살표 240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원형 화살표 241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903474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왼쪽 화살표 72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72" name="그룹 7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2226629" y="2060848"/>
                <a:ext cx="4687507" cy="3940794"/>
                <a:chOff x="2226629" y="2060848"/>
                <a:chExt cx="4687507" cy="3940794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3759637" y="2798264"/>
                  <a:ext cx="1624725" cy="2187099"/>
                  <a:chOff x="2868920" y="1916832"/>
                  <a:chExt cx="3406161" cy="4585152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918114" y="1954932"/>
                    <a:ext cx="3240360" cy="4547052"/>
                  </a:xfrm>
                  <a:prstGeom prst="roundRect">
                    <a:avLst>
                      <a:gd name="adj" fmla="val 9382"/>
                    </a:avLst>
                  </a:prstGeom>
                  <a:solidFill>
                    <a:srgbClr val="FFF5C0"/>
                  </a:solidFill>
                  <a:ln>
                    <a:noFill/>
                  </a:ln>
                  <a:effectLst>
                    <a:outerShdw blurRad="50800" dist="63500" dir="3600000" algn="ctr" rotWithShape="0">
                      <a:srgbClr val="000000">
                        <a:alpha val="58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>
                    <a:off x="5958474" y="3174650"/>
                    <a:ext cx="288032" cy="504056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25400" dir="3600000" algn="ctr" rotWithShape="0">
                      <a:srgbClr val="000000">
                        <a:alpha val="58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5967999" y="2747478"/>
                    <a:ext cx="288032" cy="504056"/>
                  </a:xfrm>
                  <a:prstGeom prst="roundRect">
                    <a:avLst/>
                  </a:prstGeom>
                  <a:solidFill>
                    <a:srgbClr val="3B635D"/>
                  </a:solidFill>
                  <a:ln>
                    <a:noFill/>
                  </a:ln>
                  <a:effectLst>
                    <a:outerShdw blurRad="50800" dist="25400" dir="3600000" algn="ctr" rotWithShape="0">
                      <a:srgbClr val="000000">
                        <a:alpha val="58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>
                    <a:off x="5987049" y="2320306"/>
                    <a:ext cx="288032" cy="504056"/>
                  </a:xfrm>
                  <a:prstGeom prst="roundRect">
                    <a:avLst/>
                  </a:prstGeom>
                  <a:solidFill>
                    <a:srgbClr val="FA2A00"/>
                  </a:solidFill>
                  <a:ln>
                    <a:noFill/>
                  </a:ln>
                  <a:effectLst>
                    <a:outerShdw blurRad="50800" dist="25400" dir="3600000" algn="ctr" rotWithShape="0">
                      <a:srgbClr val="000000">
                        <a:alpha val="58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모서리가 둥근 직사각형 96"/>
                  <p:cNvSpPr/>
                  <p:nvPr/>
                </p:nvSpPr>
                <p:spPr>
                  <a:xfrm>
                    <a:off x="2868920" y="1916832"/>
                    <a:ext cx="3240360" cy="4547052"/>
                  </a:xfrm>
                  <a:prstGeom prst="roundRect">
                    <a:avLst>
                      <a:gd name="adj" fmla="val 9382"/>
                    </a:avLst>
                  </a:prstGeom>
                  <a:solidFill>
                    <a:srgbClr val="54280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3274362" y="2564905"/>
                    <a:ext cx="2378676" cy="20002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spc="-20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  <a:sym typeface="Arial"/>
                      </a:rPr>
                      <a:t>Hurry </a:t>
                    </a:r>
                    <a:r>
                      <a:rPr lang="en-US" altLang="ko-KR" sz="2000" spc="-200" dirty="0" smtClean="0">
                        <a:ln w="15875">
                          <a:solidFill>
                            <a:srgbClr val="D00000"/>
                          </a:solidFill>
                        </a:ln>
                        <a:gradFill>
                          <a:gsLst>
                            <a:gs pos="0">
                              <a:srgbClr val="FA2A00"/>
                            </a:gs>
                            <a:gs pos="100000">
                              <a:srgbClr val="FA2A00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  <a:sym typeface="Arial"/>
                      </a:rPr>
                      <a:t>WARP</a:t>
                    </a:r>
                  </a:p>
                  <a:p>
                    <a:pPr algn="ctr"/>
                    <a:r>
                      <a:rPr lang="ko-KR" altLang="en-US" sz="1600" spc="-200" dirty="0" err="1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  <a:sym typeface="Arial"/>
                      </a:rPr>
                      <a:t>플래너</a:t>
                    </a:r>
                    <a:endParaRPr lang="ko-KR" altLang="en-US" sz="2000" spc="-2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  <a:sym typeface="Arial"/>
                    </a:endParaRPr>
                  </a:p>
                </p:txBody>
              </p:sp>
              <p:pic>
                <p:nvPicPr>
                  <p:cNvPr id="99" name="Picture 2" descr="C:\Users\dell\Desktop\올레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31329" y="6021288"/>
                    <a:ext cx="515543" cy="1355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1" name="양쪽 대괄호 80"/>
                <p:cNvSpPr/>
                <p:nvPr/>
              </p:nvSpPr>
              <p:spPr>
                <a:xfrm rot="16200000">
                  <a:off x="2987502" y="1827146"/>
                  <a:ext cx="3168997" cy="3636402"/>
                </a:xfrm>
                <a:prstGeom prst="bracketPair">
                  <a:avLst/>
                </a:prstGeom>
                <a:ln w="57150">
                  <a:solidFill>
                    <a:srgbClr val="FFF5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3" name="그룹 82"/>
                <p:cNvGrpSpPr/>
                <p:nvPr/>
              </p:nvGrpSpPr>
              <p:grpSpPr>
                <a:xfrm>
                  <a:off x="3438850" y="2255027"/>
                  <a:ext cx="2213270" cy="354072"/>
                  <a:chOff x="611562" y="2060848"/>
                  <a:chExt cx="2213270" cy="354072"/>
                </a:xfrm>
              </p:grpSpPr>
              <p:sp>
                <p:nvSpPr>
                  <p:cNvPr id="91" name="모서리가 둥근 직사각형 90"/>
                  <p:cNvSpPr/>
                  <p:nvPr/>
                </p:nvSpPr>
                <p:spPr>
                  <a:xfrm>
                    <a:off x="611562" y="2060848"/>
                    <a:ext cx="2213270" cy="35407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5C0"/>
                  </a:solidFill>
                </p:spPr>
                <p:txBody>
                  <a:bodyPr wrap="square" lIns="360000" tIns="18000" rIns="18000" bIns="18000" anchor="t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Font typeface="Arial" pitchFamily="34" charset="0"/>
                      <a:buNone/>
                    </a:pPr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Hurry </a:t>
                    </a:r>
                    <a:r>
                      <a:rPr lang="en-US" altLang="ko-KR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WARP </a:t>
                    </a:r>
                    <a:r>
                      <a:rPr lang="ko-KR" altLang="en-US" sz="1400" spc="-100" dirty="0" err="1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소셜</a:t>
                    </a:r>
                    <a:r>
                      <a:rPr lang="ko-KR" altLang="en-US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 </a:t>
                    </a:r>
                    <a:r>
                      <a:rPr lang="ko-KR" altLang="en-US" sz="1400" spc="-100" dirty="0" err="1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펀딩</a:t>
                    </a:r>
                    <a:endPara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92" name="타원 91"/>
                  <p:cNvSpPr/>
                  <p:nvPr/>
                </p:nvSpPr>
                <p:spPr>
                  <a:xfrm>
                    <a:off x="654037" y="2094855"/>
                    <a:ext cx="286058" cy="286058"/>
                  </a:xfrm>
                  <a:prstGeom prst="ellipse">
                    <a:avLst/>
                  </a:prstGeom>
                  <a:solidFill>
                    <a:srgbClr val="3D1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rPr>
                      <a:t>1</a:t>
                    </a:r>
                    <a:endParaRPr lang="ko-KR" altLang="en-US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endParaRPr>
                  </a:p>
                </p:txBody>
              </p:sp>
            </p:grpSp>
            <p:sp>
              <p:nvSpPr>
                <p:cNvPr id="84" name="직사각형 83"/>
                <p:cNvSpPr/>
                <p:nvPr/>
              </p:nvSpPr>
              <p:spPr>
                <a:xfrm>
                  <a:off x="3388314" y="5373778"/>
                  <a:ext cx="2367378" cy="6278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pc="-100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Hurry WARP </a:t>
                  </a:r>
                  <a:r>
                    <a:rPr lang="ko-KR" altLang="en-US" spc="-100" dirty="0" err="1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플래</a:t>
                  </a:r>
                  <a:r>
                    <a:rPr lang="ko-KR" altLang="en-US" spc="-100" dirty="0" err="1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너</a:t>
                  </a:r>
                  <a:endParaRPr lang="en-US" altLang="ko-KR" spc="-100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  <a:p>
                  <a:pPr algn="ctr"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(Campaign Platform – Microsite)</a:t>
                  </a:r>
                  <a:endParaRPr lang="en-US" altLang="ko-KR" sz="14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5253980" y="3390786"/>
                  <a:ext cx="100101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WARP</a:t>
                  </a:r>
                </a:p>
                <a:p>
                  <a:pPr algn="ctr"/>
                  <a:r>
                    <a:rPr lang="en-US" altLang="ko-KR" sz="1400" spc="-18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Point</a:t>
                  </a:r>
                  <a:endParaRPr lang="ko-KR" altLang="en-US" sz="14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cxnSp>
              <p:nvCxnSpPr>
                <p:cNvPr id="87" name="직선 연결선 86"/>
                <p:cNvCxnSpPr/>
                <p:nvPr/>
              </p:nvCxnSpPr>
              <p:spPr>
                <a:xfrm flipH="1" flipV="1">
                  <a:off x="2226629" y="2276652"/>
                  <a:ext cx="513358" cy="286058"/>
                </a:xfrm>
                <a:prstGeom prst="line">
                  <a:avLst/>
                </a:prstGeom>
                <a:ln w="57150">
                  <a:solidFill>
                    <a:srgbClr val="FFF5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 flipH="1">
                  <a:off x="2226629" y="4727006"/>
                  <a:ext cx="513358" cy="286058"/>
                </a:xfrm>
                <a:prstGeom prst="line">
                  <a:avLst/>
                </a:prstGeom>
                <a:ln w="57150">
                  <a:solidFill>
                    <a:srgbClr val="FFF5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V="1">
                  <a:off x="6400778" y="2276652"/>
                  <a:ext cx="513358" cy="286058"/>
                </a:xfrm>
                <a:prstGeom prst="line">
                  <a:avLst/>
                </a:prstGeom>
                <a:ln w="57150">
                  <a:solidFill>
                    <a:srgbClr val="FFF5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6400778" y="4727006"/>
                  <a:ext cx="513358" cy="286058"/>
                </a:xfrm>
                <a:prstGeom prst="line">
                  <a:avLst/>
                </a:prstGeom>
                <a:ln w="57150">
                  <a:solidFill>
                    <a:srgbClr val="FFF5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2" name="TextBox 101"/>
            <p:cNvSpPr txBox="1"/>
            <p:nvPr/>
          </p:nvSpPr>
          <p:spPr>
            <a:xfrm>
              <a:off x="2903861" y="339032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3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5198287" y="1844824"/>
            <a:ext cx="3406161" cy="4585152"/>
            <a:chOff x="2868920" y="1916832"/>
            <a:chExt cx="3406161" cy="4585152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918114" y="19549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FFF5C0"/>
            </a:solidFill>
            <a:ln>
              <a:noFill/>
            </a:ln>
            <a:effectLst>
              <a:outerShdw blurRad="50800" dist="635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958474" y="3174650"/>
              <a:ext cx="288032" cy="50405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5967999" y="2747478"/>
              <a:ext cx="288032" cy="504056"/>
            </a:xfrm>
            <a:prstGeom prst="roundRect">
              <a:avLst/>
            </a:prstGeom>
            <a:solidFill>
              <a:srgbClr val="3B635D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987049" y="2320306"/>
              <a:ext cx="288032" cy="504056"/>
            </a:xfrm>
            <a:prstGeom prst="roundRect">
              <a:avLst/>
            </a:prstGeom>
            <a:solidFill>
              <a:srgbClr val="FA2A00"/>
            </a:solidFill>
            <a:ln>
              <a:noFill/>
            </a:ln>
            <a:effectLst>
              <a:outerShdw blurRad="50800" dist="25400" dir="36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868920" y="1916832"/>
              <a:ext cx="3240360" cy="4547052"/>
            </a:xfrm>
            <a:prstGeom prst="roundRect">
              <a:avLst>
                <a:gd name="adj" fmla="val 9382"/>
              </a:avLst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2" descr="C:\Users\dell\Desktop\올레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329" y="6021288"/>
              <a:ext cx="515543" cy="13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5940152" y="3135723"/>
            <a:ext cx="1949214" cy="2169825"/>
            <a:chOff x="3036972" y="2132856"/>
            <a:chExt cx="1949214" cy="2169825"/>
          </a:xfrm>
        </p:grpSpPr>
        <p:sp>
          <p:nvSpPr>
            <p:cNvPr id="2" name="직사각형 1"/>
            <p:cNvSpPr/>
            <p:nvPr/>
          </p:nvSpPr>
          <p:spPr>
            <a:xfrm>
              <a:off x="3330002" y="2132856"/>
              <a:ext cx="1656184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01</a:t>
              </a: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SITUATION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02</a:t>
              </a: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PROBLEM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03</a:t>
              </a: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TARGET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04</a:t>
              </a: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SOLUTION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05</a:t>
              </a:r>
              <a:r>
                <a:rPr lang="en-US" altLang="ko-KR" spc="-100" dirty="0">
                  <a:gradFill>
                    <a:gsLst>
                      <a:gs pos="0">
                        <a:srgbClr val="542804"/>
                      </a:gs>
                      <a:gs pos="100000">
                        <a:srgbClr val="542804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PROGRAM</a:t>
              </a:r>
            </a:p>
          </p:txBody>
        </p:sp>
        <p:pic>
          <p:nvPicPr>
            <p:cNvPr id="7170" name="Picture 2" descr="C:\Users\dell\Documents\2013_제일기획_KT LTE WARP\체크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972" y="2177630"/>
              <a:ext cx="334796" cy="39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dell\Documents\2013_제일기획_KT LTE WARP\체크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972" y="2588886"/>
              <a:ext cx="334796" cy="39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dell\Documents\2013_제일기획_KT LTE WARP\체크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972" y="3000142"/>
              <a:ext cx="334796" cy="39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dell\Documents\2013_제일기획_KT LTE WARP\체크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972" y="3411398"/>
              <a:ext cx="334796" cy="39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dell\Documents\2013_제일기획_KT LTE WARP\체크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972" y="3822653"/>
              <a:ext cx="334796" cy="39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6490037" y="2429226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00" dirty="0">
                <a:gradFill>
                  <a:gsLst>
                    <a:gs pos="0">
                      <a:srgbClr val="86B8B1"/>
                    </a:gs>
                    <a:gs pos="100000">
                      <a:srgbClr val="86B8B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INDEX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6576630" y="2773308"/>
            <a:ext cx="675600" cy="0"/>
          </a:xfrm>
          <a:prstGeom prst="line">
            <a:avLst/>
          </a:prstGeom>
          <a:ln w="19050">
            <a:solidFill>
              <a:srgbClr val="54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1965760" y="1844824"/>
            <a:ext cx="3240360" cy="4547052"/>
          </a:xfrm>
          <a:prstGeom prst="roundRect">
            <a:avLst>
              <a:gd name="adj" fmla="val 9382"/>
            </a:avLst>
          </a:prstGeom>
          <a:solidFill>
            <a:srgbClr val="54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B8B1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\Desktop\SKR1201179-0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1274400"/>
            <a:ext cx="9144000" cy="55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9000">
                <a:schemeClr val="tx1">
                  <a:alpha val="86000"/>
                </a:schemeClr>
              </a:gs>
              <a:gs pos="67000">
                <a:schemeClr val="tx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5" name="Picture 2" descr="C:\Users\dell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웹과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모바일에서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구동 가능한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마이크로사이트에서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 WARP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빠름의 가치를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브랜딩하고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모든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프로그램의 중심으로 활용한다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ko-KR" altLang="en-US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52" name="그룹 51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0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플래너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611560" y="958010"/>
              <a:ext cx="56092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캠페인의 중심 플랫폼이 되는 웹</a:t>
              </a:r>
              <a:r>
                <a:rPr lang="en-US" altLang="ko-KR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/</a:t>
              </a:r>
              <a:r>
                <a:rPr lang="ko-KR" altLang="en-US" sz="2000" spc="-15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모바일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15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마이크로사이트</a:t>
              </a:r>
              <a:r>
                <a:rPr lang="en-US" altLang="ko-KR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!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382683" y="2352674"/>
            <a:ext cx="1463776" cy="2927549"/>
            <a:chOff x="5918471" y="1801281"/>
            <a:chExt cx="1425758" cy="2851515"/>
          </a:xfrm>
        </p:grpSpPr>
        <p:grpSp>
          <p:nvGrpSpPr>
            <p:cNvPr id="60" name="그룹 59"/>
            <p:cNvGrpSpPr/>
            <p:nvPr/>
          </p:nvGrpSpPr>
          <p:grpSpPr>
            <a:xfrm>
              <a:off x="5918471" y="1801281"/>
              <a:ext cx="1425758" cy="2851515"/>
              <a:chOff x="7044132" y="2600258"/>
              <a:chExt cx="1297313" cy="2594625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7044132" y="2600258"/>
                <a:ext cx="1297313" cy="2594625"/>
              </a:xfrm>
              <a:prstGeom prst="round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126619" y="2991282"/>
                <a:ext cx="1108633" cy="1887000"/>
              </a:xfrm>
              <a:prstGeom prst="rect">
                <a:avLst/>
              </a:prstGeom>
              <a:solidFill>
                <a:srgbClr val="000000">
                  <a:alpha val="3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7515882" y="2780928"/>
                <a:ext cx="353813" cy="39313"/>
              </a:xfrm>
              <a:prstGeom prst="roundRect">
                <a:avLst/>
              </a:prstGeom>
              <a:solidFill>
                <a:srgbClr val="000000">
                  <a:alpha val="3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Picture 2" descr="C:\Users\dell\Desktop\warp2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783" y="3277280"/>
                <a:ext cx="930305" cy="1488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2525" y="2829476"/>
              <a:ext cx="937647" cy="126664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297542" y="2352675"/>
            <a:ext cx="4764554" cy="2927550"/>
            <a:chOff x="1297542" y="2352675"/>
            <a:chExt cx="4764554" cy="2927550"/>
          </a:xfrm>
        </p:grpSpPr>
        <p:sp>
          <p:nvSpPr>
            <p:cNvPr id="76" name="직사각형 75"/>
            <p:cNvSpPr/>
            <p:nvPr/>
          </p:nvSpPr>
          <p:spPr>
            <a:xfrm>
              <a:off x="1297542" y="2352675"/>
              <a:ext cx="4764554" cy="2927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`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53036" y="2403517"/>
              <a:ext cx="4653566" cy="2825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6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66"/>
            <a:ext cx="9144000" cy="6861066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8000">
                <a:schemeClr val="tx1">
                  <a:alpha val="86000"/>
                </a:schemeClr>
              </a:gs>
              <a:gs pos="67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Picture 2" descr="C:\Users\dell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06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25" name="그룹 24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1.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2800" spc="-18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펀딩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611560" y="958010"/>
              <a:ext cx="58961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포인트 개념을 도입하여 자연스럽게 </a:t>
              </a:r>
              <a:r>
                <a:rPr lang="ko-KR" altLang="en-US" sz="2000" spc="-15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콘텐츠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생산</a:t>
              </a:r>
              <a:r>
                <a:rPr lang="en-US" altLang="ko-KR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/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참여 유도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▶기획의도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전체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캠페인을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일관성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있는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하나의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프레임으로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연결하고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 Reward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혜택의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이미지를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구현하여 참여자가 플랫폼 안에서 지속적으로 놀 수 있게 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689902" y="2433588"/>
            <a:ext cx="1764196" cy="1764196"/>
          </a:xfrm>
          <a:prstGeom prst="ellipse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[</a:t>
            </a:r>
            <a:r>
              <a:rPr lang="ko-KR" altLang="en-US" sz="1600" spc="-140" dirty="0" err="1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해야할</a:t>
            </a:r>
            <a:r>
              <a:rPr lang="ko-KR" altLang="en-US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LIST]</a:t>
            </a:r>
            <a:r>
              <a:rPr lang="ko-KR" altLang="en-US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와</a:t>
            </a:r>
            <a:endParaRPr lang="en-US" altLang="ko-KR" sz="1600" spc="-14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ctr"/>
            <a:r>
              <a:rPr lang="en-US" altLang="ko-KR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[</a:t>
            </a:r>
            <a:r>
              <a:rPr lang="ko-KR" altLang="en-US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하고픈 </a:t>
            </a:r>
            <a:r>
              <a:rPr lang="en-US" altLang="ko-KR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LIST]</a:t>
            </a:r>
            <a:r>
              <a:rPr lang="ko-KR" altLang="en-US" sz="1600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</a:t>
            </a:r>
            <a:endParaRPr lang="en-US" altLang="ko-KR" sz="1600" spc="-14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pc="-14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연결고리 역할</a:t>
            </a:r>
            <a:endParaRPr lang="ko-KR" altLang="en-US" spc="-14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03948" y="1750666"/>
            <a:ext cx="4572508" cy="2529226"/>
            <a:chOff x="4103948" y="1750666"/>
            <a:chExt cx="4572508" cy="2529226"/>
          </a:xfrm>
        </p:grpSpPr>
        <p:sp>
          <p:nvSpPr>
            <p:cNvPr id="22" name="원형 화살표 21"/>
            <p:cNvSpPr/>
            <p:nvPr/>
          </p:nvSpPr>
          <p:spPr>
            <a:xfrm rot="18900000">
              <a:off x="4103948" y="1750666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667" y="1787162"/>
              <a:ext cx="2049271" cy="1226378"/>
            </a:xfrm>
            <a:prstGeom prst="rect">
              <a:avLst/>
            </a:prstGeom>
            <a:noFill/>
            <a:ln w="12700">
              <a:solidFill>
                <a:srgbClr val="FFF5C0"/>
              </a:solidFill>
            </a:ln>
          </p:spPr>
        </p:pic>
        <p:grpSp>
          <p:nvGrpSpPr>
            <p:cNvPr id="47" name="그룹 46"/>
            <p:cNvGrpSpPr/>
            <p:nvPr/>
          </p:nvGrpSpPr>
          <p:grpSpPr>
            <a:xfrm>
              <a:off x="6006859" y="3129619"/>
              <a:ext cx="2669597" cy="1150273"/>
              <a:chOff x="5338005" y="1897782"/>
              <a:chExt cx="2669597" cy="1150273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5338005" y="1897782"/>
                <a:ext cx="2669597" cy="445130"/>
                <a:chOff x="5338005" y="1897782"/>
                <a:chExt cx="2669597" cy="445130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338005" y="1897782"/>
                  <a:ext cx="693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altLang="ko-KR" sz="10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PART</a:t>
                  </a:r>
                  <a:endParaRPr lang="ko-KR" altLang="en-US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5384822" y="1988840"/>
                  <a:ext cx="2622780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 marL="228600" indent="-228600"/>
                  <a:r>
                    <a: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WARP 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Point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로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 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뭘 하는데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?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5427297" y="2022847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2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5427297" y="2401724"/>
                <a:ext cx="2580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하고 싶은 일이 있지만 현실적인 제약 때문에 하지 못하는 사람들에게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WARP Point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를 기부한다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.</a:t>
                </a:r>
                <a:endPara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1965396" y="3833482"/>
            <a:ext cx="6335774" cy="1969927"/>
            <a:chOff x="1965396" y="3833482"/>
            <a:chExt cx="6335774" cy="1969927"/>
          </a:xfrm>
        </p:grpSpPr>
        <p:sp>
          <p:nvSpPr>
            <p:cNvPr id="23" name="원형 화살표 22"/>
            <p:cNvSpPr/>
            <p:nvPr/>
          </p:nvSpPr>
          <p:spPr>
            <a:xfrm rot="5400000">
              <a:off x="7365066" y="3833482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원형 화살표 31"/>
            <p:cNvSpPr/>
            <p:nvPr/>
          </p:nvSpPr>
          <p:spPr>
            <a:xfrm rot="11341594">
              <a:off x="1965396" y="4058142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그림 36" descr="2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2492" y="4563074"/>
              <a:ext cx="2039820" cy="1240335"/>
            </a:xfrm>
            <a:prstGeom prst="rect">
              <a:avLst/>
            </a:prstGeom>
            <a:noFill/>
            <a:ln w="12700">
              <a:solidFill>
                <a:srgbClr val="FFF5C0"/>
              </a:solidFill>
            </a:ln>
          </p:spPr>
        </p:pic>
        <p:grpSp>
          <p:nvGrpSpPr>
            <p:cNvPr id="61" name="그룹 60"/>
            <p:cNvGrpSpPr/>
            <p:nvPr/>
          </p:nvGrpSpPr>
          <p:grpSpPr>
            <a:xfrm>
              <a:off x="5024147" y="4653136"/>
              <a:ext cx="2669597" cy="1150273"/>
              <a:chOff x="5338005" y="1897782"/>
              <a:chExt cx="2669597" cy="1150273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5338005" y="1897782"/>
                <a:ext cx="2669597" cy="445130"/>
                <a:chOff x="5338005" y="1897782"/>
                <a:chExt cx="2669597" cy="445130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5338005" y="1897782"/>
                  <a:ext cx="693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altLang="ko-KR" sz="10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PART</a:t>
                  </a:r>
                  <a:endParaRPr lang="ko-KR" altLang="en-US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5384822" y="1988840"/>
                  <a:ext cx="2622780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성공하면 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LTE WARP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가 지원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!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5427297" y="2022847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3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427297" y="2401724"/>
                <a:ext cx="2580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목표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WARP Point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달성을 한 참여자에게는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LTE WARP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가 </a:t>
                </a:r>
                <a:r>
                  <a:rPr lang="ko-KR" altLang="en-US" sz="1200" spc="-1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올레스퀘어의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 공간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및</a:t>
                </a:r>
                <a:endPara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  <a:p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활동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비용을 지원한다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.</a:t>
                </a:r>
                <a:endPara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39552" y="1771839"/>
            <a:ext cx="2669597" cy="2521142"/>
            <a:chOff x="539552" y="1771839"/>
            <a:chExt cx="2669597" cy="2521142"/>
          </a:xfrm>
        </p:grpSpPr>
        <p:grpSp>
          <p:nvGrpSpPr>
            <p:cNvPr id="39" name="그룹 38"/>
            <p:cNvGrpSpPr/>
            <p:nvPr/>
          </p:nvGrpSpPr>
          <p:grpSpPr>
            <a:xfrm>
              <a:off x="539552" y="3142708"/>
              <a:ext cx="2669597" cy="1150273"/>
              <a:chOff x="5338005" y="1897782"/>
              <a:chExt cx="2669597" cy="1150273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5338005" y="1897782"/>
                <a:ext cx="2669597" cy="445130"/>
                <a:chOff x="5338005" y="1897782"/>
                <a:chExt cx="2669597" cy="445130"/>
              </a:xfrm>
            </p:grpSpPr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5384822" y="1988840"/>
                  <a:ext cx="2622780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r>
                    <a:rPr lang="ko-KR" altLang="en-US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언제 어디서나 활동하고</a:t>
                  </a:r>
                  <a:r>
                    <a: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, 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적립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427297" y="2022847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1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5338005" y="1897782"/>
                  <a:ext cx="693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r>
                    <a:rPr lang="en-US" altLang="ko-KR" sz="1000" spc="-10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PART</a:t>
                  </a:r>
                  <a:endParaRPr lang="ko-KR" altLang="en-US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5427297" y="2401724"/>
                <a:ext cx="2580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다양한 스마트 디바이스를 통해 </a:t>
                </a:r>
                <a:r>
                  <a:rPr lang="ko-KR" altLang="en-US" sz="1200" spc="-10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마이크로사이트에</a:t>
                </a:r>
                <a:r>
                  <a:rPr lang="ko-KR" altLang="en-US" sz="12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접속하여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캠페인의 모든 프로그램에 참여할 때마다 </a:t>
                </a:r>
                <a:r>
                  <a:rPr lang="en-US" altLang="ko-KR" sz="12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WARP Point</a:t>
                </a:r>
                <a:r>
                  <a:rPr lang="ko-KR" altLang="en-US" sz="12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를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제공</a:t>
                </a:r>
                <a:endPara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853258" y="1771839"/>
              <a:ext cx="2042185" cy="1254808"/>
              <a:chOff x="1297542" y="2352675"/>
              <a:chExt cx="4764554" cy="292755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1297542" y="2352675"/>
                <a:ext cx="4764554" cy="2927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`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3036" y="2403517"/>
                <a:ext cx="4653566" cy="28258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242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254"/>
          <p:cNvGrpSpPr/>
          <p:nvPr/>
        </p:nvGrpSpPr>
        <p:grpSpPr>
          <a:xfrm>
            <a:off x="220704" y="1628800"/>
            <a:ext cx="8702592" cy="4876898"/>
            <a:chOff x="220704" y="1628800"/>
            <a:chExt cx="8702592" cy="4876898"/>
          </a:xfrm>
        </p:grpSpPr>
        <p:sp>
          <p:nvSpPr>
            <p:cNvPr id="256" name="아래쪽 화살표 255"/>
            <p:cNvSpPr/>
            <p:nvPr/>
          </p:nvSpPr>
          <p:spPr>
            <a:xfrm>
              <a:off x="7381920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아래쪽 화살표 256"/>
            <p:cNvSpPr/>
            <p:nvPr/>
          </p:nvSpPr>
          <p:spPr>
            <a:xfrm>
              <a:off x="1014696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220704" y="6151626"/>
              <a:ext cx="8702592" cy="354072"/>
              <a:chOff x="284714" y="6237312"/>
              <a:chExt cx="8702592" cy="354072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284714" y="6237312"/>
                <a:ext cx="870259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18000" tIns="18000" rIns="18000" bIns="18000" anchor="t" anchorCtr="0">
                <a:spAutoFit/>
              </a:bodyPr>
              <a:lstStyle/>
              <a:p>
                <a:pPr algn="ctr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TVC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26913" y="6271319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8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grpSp>
        <p:nvGrpSpPr>
          <p:cNvPr id="75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76" name="직사각형 7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Communication Strategy Map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413" y="1997561"/>
            <a:ext cx="2551371" cy="2512047"/>
            <a:chOff x="76413" y="1997561"/>
            <a:chExt cx="2551371" cy="2512047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20428" y="271087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택시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62903" y="2744883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6413" y="343320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타임캡슐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18888" y="3468975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220428" y="4155536"/>
              <a:ext cx="2407356" cy="354072"/>
              <a:chOff x="220430" y="2060848"/>
              <a:chExt cx="2407356" cy="354072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220430" y="2060848"/>
                <a:ext cx="24073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62905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653048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6516216" y="1997561"/>
            <a:ext cx="2520280" cy="2645541"/>
            <a:chOff x="6516216" y="1997561"/>
            <a:chExt cx="2520280" cy="2645541"/>
          </a:xfrm>
        </p:grpSpPr>
        <p:grpSp>
          <p:nvGrpSpPr>
            <p:cNvPr id="228" name="그룹 227"/>
            <p:cNvGrpSpPr/>
            <p:nvPr/>
          </p:nvGrpSpPr>
          <p:grpSpPr>
            <a:xfrm>
              <a:off x="6516216" y="2634355"/>
              <a:ext cx="2203220" cy="354072"/>
              <a:chOff x="467546" y="2060848"/>
              <a:chExt cx="2203220" cy="354072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5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732240" y="3461693"/>
              <a:ext cx="2304256" cy="354072"/>
              <a:chOff x="258088" y="2060848"/>
              <a:chExt cx="2304256" cy="354072"/>
            </a:xfrm>
          </p:grpSpPr>
          <p:sp>
            <p:nvSpPr>
              <p:cNvPr id="234" name="모서리가 둥근 직사각형 233"/>
              <p:cNvSpPr/>
              <p:nvPr/>
            </p:nvSpPr>
            <p:spPr>
              <a:xfrm>
                <a:off x="258088" y="2060848"/>
                <a:ext cx="23042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우리지금만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300563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6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6516216" y="4289030"/>
              <a:ext cx="2203220" cy="354072"/>
              <a:chOff x="467546" y="2060848"/>
              <a:chExt cx="2203220" cy="354072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7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020272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하고픈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253980" y="2580952"/>
            <a:ext cx="1403476" cy="2128790"/>
            <a:chOff x="5253980" y="2580952"/>
            <a:chExt cx="1403476" cy="2128790"/>
          </a:xfrm>
        </p:grpSpPr>
        <p:grpSp>
          <p:nvGrpSpPr>
            <p:cNvPr id="250" name="그룹 249"/>
            <p:cNvGrpSpPr/>
            <p:nvPr/>
          </p:nvGrpSpPr>
          <p:grpSpPr>
            <a:xfrm>
              <a:off x="5646855" y="2580952"/>
              <a:ext cx="1010601" cy="2128790"/>
              <a:chOff x="6150909" y="2524346"/>
              <a:chExt cx="1010601" cy="2128790"/>
            </a:xfrm>
          </p:grpSpPr>
          <p:sp>
            <p:nvSpPr>
              <p:cNvPr id="252" name="원형 화살표 251"/>
              <p:cNvSpPr/>
              <p:nvPr/>
            </p:nvSpPr>
            <p:spPr>
              <a:xfrm rot="10800000" flipH="1" flipV="1">
                <a:off x="6150909" y="3717032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원형 화살표 252"/>
              <p:cNvSpPr/>
              <p:nvPr/>
            </p:nvSpPr>
            <p:spPr>
              <a:xfrm rot="10800000" flipH="1">
                <a:off x="6150909" y="2524346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왼쪽 화살표 253"/>
              <p:cNvSpPr/>
              <p:nvPr/>
            </p:nvSpPr>
            <p:spPr>
              <a:xfrm rot="10800000">
                <a:off x="6618957" y="3462460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5253980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88314" y="2798264"/>
            <a:ext cx="2367378" cy="3203378"/>
            <a:chOff x="3388314" y="2798264"/>
            <a:chExt cx="2367378" cy="3203378"/>
          </a:xfrm>
        </p:grpSpPr>
        <p:grpSp>
          <p:nvGrpSpPr>
            <p:cNvPr id="82" name="그룹 81"/>
            <p:cNvGrpSpPr/>
            <p:nvPr/>
          </p:nvGrpSpPr>
          <p:grpSpPr>
            <a:xfrm>
              <a:off x="3759637" y="2798264"/>
              <a:ext cx="1624725" cy="2187099"/>
              <a:chOff x="2868920" y="1916832"/>
              <a:chExt cx="3406161" cy="4585152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2868920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3274362" y="2564905"/>
                <a:ext cx="2378676" cy="200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0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</a:p>
              <a:p>
                <a:pPr algn="ctr"/>
                <a:r>
                  <a:rPr lang="ko-KR" altLang="en-US" sz="1600" spc="-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플래너</a:t>
                </a:r>
                <a:endPara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40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8" name="직사각형 297"/>
            <p:cNvSpPr/>
            <p:nvPr/>
          </p:nvSpPr>
          <p:spPr>
            <a:xfrm>
              <a:off x="3388314" y="5373778"/>
              <a:ext cx="2367378" cy="627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플래너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(Campaign Platform – Microsite)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226629" y="2060848"/>
            <a:ext cx="4687507" cy="3168997"/>
            <a:chOff x="2226629" y="2060848"/>
            <a:chExt cx="4687507" cy="3168997"/>
          </a:xfrm>
        </p:grpSpPr>
        <p:sp>
          <p:nvSpPr>
            <p:cNvPr id="300" name="양쪽 대괄호 299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4" name="모서리가 둥근 직사각형 313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5" name="타원 314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2" name="직선 연결선 301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양쪽 대괄호 305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2" name="모서리가 둥근 직사각형 311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3" name="타원 312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8" name="직선 연결선 307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411760" y="2496853"/>
            <a:ext cx="1492733" cy="2220788"/>
            <a:chOff x="2411760" y="2496853"/>
            <a:chExt cx="1492733" cy="2220788"/>
          </a:xfrm>
        </p:grpSpPr>
        <p:sp>
          <p:nvSpPr>
            <p:cNvPr id="241" name="원형 화살표 240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원형 화살표 241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903474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왼쪽 화살표 72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72" name="그룹 7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chemeClr val="tx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76413" y="1997561"/>
                <a:ext cx="3828080" cy="2720080"/>
                <a:chOff x="76413" y="1997561"/>
                <a:chExt cx="3828080" cy="272008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76413" y="1997561"/>
                  <a:ext cx="2551371" cy="2512047"/>
                  <a:chOff x="76413" y="1997561"/>
                  <a:chExt cx="2551371" cy="2512047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20428" y="2710876"/>
                    <a:ext cx="2407355" cy="35407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5C0"/>
                  </a:solidFill>
                </p:spPr>
                <p:txBody>
                  <a:bodyPr wrap="square" lIns="360000" tIns="18000" rIns="18000" bIns="18000" anchor="t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Font typeface="Arial" pitchFamily="34" charset="0"/>
                      <a:buNone/>
                    </a:pPr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Hurry </a:t>
                    </a:r>
                    <a:r>
                      <a:rPr lang="en-US" altLang="ko-KR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WARP </a:t>
                    </a:r>
                    <a:r>
                      <a:rPr lang="ko-KR" altLang="en-US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택시</a:t>
                    </a:r>
                    <a:endPara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88" name="타원 87"/>
                  <p:cNvSpPr/>
                  <p:nvPr/>
                </p:nvSpPr>
                <p:spPr>
                  <a:xfrm>
                    <a:off x="262903" y="2744883"/>
                    <a:ext cx="286058" cy="286058"/>
                  </a:xfrm>
                  <a:prstGeom prst="ellipse">
                    <a:avLst/>
                  </a:prstGeom>
                  <a:solidFill>
                    <a:srgbClr val="3D1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rPr>
                      <a:t>2</a:t>
                    </a:r>
                    <a:endParaRPr lang="ko-KR" altLang="en-US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endParaRPr>
                  </a:p>
                </p:txBody>
              </p:sp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76413" y="3433206"/>
                    <a:ext cx="2407355" cy="35407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5C0"/>
                  </a:solidFill>
                </p:spPr>
                <p:txBody>
                  <a:bodyPr wrap="square" lIns="360000" tIns="18000" rIns="18000" bIns="18000" anchor="t" anchorCtr="0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Font typeface="Arial" pitchFamily="34" charset="0"/>
                      <a:buNone/>
                    </a:pPr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Hurry </a:t>
                    </a:r>
                    <a:r>
                      <a:rPr lang="en-US" altLang="ko-KR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WARP </a:t>
                    </a:r>
                    <a:r>
                      <a:rPr lang="ko-KR" altLang="en-US" sz="14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타임캡슐</a:t>
                    </a:r>
                    <a:endPara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90" name="타원 89"/>
                  <p:cNvSpPr/>
                  <p:nvPr/>
                </p:nvSpPr>
                <p:spPr>
                  <a:xfrm>
                    <a:off x="118888" y="3468975"/>
                    <a:ext cx="286058" cy="286058"/>
                  </a:xfrm>
                  <a:prstGeom prst="ellipse">
                    <a:avLst/>
                  </a:prstGeom>
                  <a:solidFill>
                    <a:srgbClr val="3D1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smtClean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rPr>
                      <a:t>3</a:t>
                    </a:r>
                    <a:endParaRPr lang="ko-KR" altLang="en-US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endParaRPr>
                  </a:p>
                </p:txBody>
              </p:sp>
              <p:grpSp>
                <p:nvGrpSpPr>
                  <p:cNvPr id="91" name="그룹 90"/>
                  <p:cNvGrpSpPr/>
                  <p:nvPr/>
                </p:nvGrpSpPr>
                <p:grpSpPr>
                  <a:xfrm>
                    <a:off x="220428" y="4155536"/>
                    <a:ext cx="2407356" cy="354072"/>
                    <a:chOff x="220430" y="2060848"/>
                    <a:chExt cx="2407356" cy="354072"/>
                  </a:xfrm>
                </p:grpSpPr>
                <p:sp>
                  <p:nvSpPr>
                    <p:cNvPr id="93" name="모서리가 둥근 직사각형 92"/>
                    <p:cNvSpPr/>
                    <p:nvPr/>
                  </p:nvSpPr>
                  <p:spPr>
                    <a:xfrm>
                      <a:off x="220430" y="2060848"/>
                      <a:ext cx="2407356" cy="35407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FF5C0"/>
                    </a:solidFill>
                  </p:spPr>
                  <p:txBody>
                    <a:bodyPr wrap="square" lIns="360000" tIns="18000" rIns="18000" bIns="18000" anchor="t" anchorCtr="0">
                      <a:spAutoFit/>
                    </a:bodyPr>
                    <a:lstStyle/>
                    <a:p>
                      <a:pPr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4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Hurry WARP </a:t>
                      </a:r>
                      <a:r>
                        <a:rPr lang="ko-KR" altLang="en-US" sz="14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일이 쏟아진다</a:t>
                      </a:r>
                      <a:r>
                        <a:rPr lang="en-US" altLang="ko-KR" sz="14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!</a:t>
                      </a:r>
                      <a:endParaRPr lang="en-US" altLang="ko-KR" sz="1400" spc="-100" dirty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p:txBody>
                </p:sp>
                <p:sp>
                  <p:nvSpPr>
                    <p:cNvPr id="94" name="타원 93"/>
                    <p:cNvSpPr/>
                    <p:nvPr/>
                  </p:nvSpPr>
                  <p:spPr>
                    <a:xfrm>
                      <a:off x="262905" y="2094855"/>
                      <a:ext cx="286058" cy="286058"/>
                    </a:xfrm>
                    <a:prstGeom prst="ellipse">
                      <a:avLst/>
                    </a:prstGeom>
                    <a:solidFill>
                      <a:srgbClr val="3D1C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 smtClean="0">
                          <a:gradFill>
                            <a:gsLst>
                              <a:gs pos="0">
                                <a:srgbClr val="FFF5C0"/>
                              </a:gs>
                              <a:gs pos="100000">
                                <a:srgbClr val="FFF5C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  <a:endParaRPr lang="ko-KR" altLang="en-US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</a:endParaRPr>
                    </a:p>
                  </p:txBody>
                </p:sp>
              </p:grp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653048" y="1997561"/>
                    <a:ext cx="158739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{</a:t>
                    </a:r>
                    <a:r>
                      <a:rPr lang="ko-KR" altLang="en-US" sz="1400" spc="-100" dirty="0" err="1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해야할</a:t>
                    </a:r>
                    <a:r>
                      <a:rPr lang="ko-KR" altLang="en-US" sz="1400" spc="-100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 </a:t>
                    </a:r>
                    <a:r>
                      <a:rPr lang="en-US" altLang="ko-KR" sz="1400" spc="-100" dirty="0">
                        <a:gradFill>
                          <a:gsLst>
                            <a:gs pos="0">
                              <a:srgbClr val="FFF5C0"/>
                            </a:gs>
                            <a:gs pos="100000">
                              <a:srgbClr val="FFF5C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rPr>
                      <a:t>LIST}</a:t>
                    </a:r>
                    <a:endParaRPr lang="ko-KR" altLang="en-US" sz="1400" spc="-100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endParaRPr>
                  </a:p>
                </p:txBody>
              </p:sp>
            </p:grpSp>
            <p:grpSp>
              <p:nvGrpSpPr>
                <p:cNvPr id="81" name="그룹 80"/>
                <p:cNvGrpSpPr/>
                <p:nvPr/>
              </p:nvGrpSpPr>
              <p:grpSpPr>
                <a:xfrm>
                  <a:off x="2411760" y="2496853"/>
                  <a:ext cx="1492733" cy="2220788"/>
                  <a:chOff x="2411760" y="2496853"/>
                  <a:chExt cx="1492733" cy="2220788"/>
                </a:xfrm>
              </p:grpSpPr>
              <p:sp>
                <p:nvSpPr>
                  <p:cNvPr id="83" name="원형 화살표 82"/>
                  <p:cNvSpPr/>
                  <p:nvPr/>
                </p:nvSpPr>
                <p:spPr>
                  <a:xfrm rot="14400000" flipH="1">
                    <a:off x="2411760" y="2496853"/>
                    <a:ext cx="936104" cy="936104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6244875"/>
                      <a:gd name="adj5" fmla="val 12500"/>
                    </a:avLst>
                  </a:prstGeom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원형 화살표 83"/>
                  <p:cNvSpPr/>
                  <p:nvPr/>
                </p:nvSpPr>
                <p:spPr>
                  <a:xfrm rot="7200000" flipH="1" flipV="1">
                    <a:off x="2411760" y="3781537"/>
                    <a:ext cx="936104" cy="936104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6244875"/>
                      <a:gd name="adj5" fmla="val 12500"/>
                    </a:avLst>
                  </a:prstGeom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903474" y="3390786"/>
                    <a:ext cx="100101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spc="-18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rPr>
                      <a:t>WARP</a:t>
                    </a:r>
                  </a:p>
                  <a:p>
                    <a:pPr algn="ctr"/>
                    <a:r>
                      <a:rPr lang="en-US" altLang="ko-KR" sz="1400" spc="-180" dirty="0" smtClean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rPr>
                      <a:t>Point</a:t>
                    </a:r>
                    <a:endParaRPr lang="ko-KR" altLang="en-US" sz="1400" spc="-180" dirty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endParaRPr>
                  </a:p>
                </p:txBody>
              </p:sp>
              <p:sp>
                <p:nvSpPr>
                  <p:cNvPr id="86" name="왼쪽 화살표 85"/>
                  <p:cNvSpPr/>
                  <p:nvPr/>
                </p:nvSpPr>
                <p:spPr>
                  <a:xfrm rot="10800000">
                    <a:off x="2586257" y="3483961"/>
                    <a:ext cx="542553" cy="252562"/>
                  </a:xfrm>
                  <a:prstGeom prst="leftArrow">
                    <a:avLst/>
                  </a:prstGeom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96" name="직사각형 95"/>
            <p:cNvSpPr/>
            <p:nvPr/>
          </p:nvSpPr>
          <p:spPr>
            <a:xfrm>
              <a:off x="5290472" y="3176975"/>
              <a:ext cx="3530000" cy="828089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tIns="90000" bIns="90000" rtlCol="0">
              <a:spAutoFit/>
            </a:bodyPr>
            <a:lstStyle/>
            <a:p>
              <a:pPr marL="180975" indent="-180975"/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LIST}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프로그램을 통해</a:t>
              </a:r>
              <a:endPara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pPr marL="180975" indent="-180975"/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캠페인을 진행하는 목적을 알리고</a:t>
              </a:r>
              <a:endPara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캠페인 초기 </a:t>
              </a:r>
              <a:r>
                <a:rPr lang="ko-KR" altLang="en-US" sz="14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마이크로사이트로의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 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유입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을 이끈다</a:t>
              </a:r>
              <a:r>
                <a:rPr lang="en-US" altLang="ko-KR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935136" y="3497255"/>
              <a:ext cx="1131848" cy="187528"/>
              <a:chOff x="3973236" y="3497255"/>
              <a:chExt cx="1131848" cy="187528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3960303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/>
              <p:cNvSpPr/>
              <p:nvPr/>
            </p:nvSpPr>
            <p:spPr>
              <a:xfrm rot="5400000">
                <a:off x="4202849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이등변 삼각형 99"/>
              <p:cNvSpPr/>
              <p:nvPr/>
            </p:nvSpPr>
            <p:spPr>
              <a:xfrm rot="5400000">
                <a:off x="4445395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이등변 삼각형 100"/>
              <p:cNvSpPr/>
              <p:nvPr/>
            </p:nvSpPr>
            <p:spPr>
              <a:xfrm rot="5400000">
                <a:off x="4687941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이등변 삼각형 101"/>
              <p:cNvSpPr/>
              <p:nvPr/>
            </p:nvSpPr>
            <p:spPr>
              <a:xfrm rot="5400000">
                <a:off x="4930489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5157589" y="2916054"/>
              <a:ext cx="3662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▶목표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9280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7"/>
          <a:stretch/>
        </p:blipFill>
        <p:spPr bwMode="auto">
          <a:xfrm>
            <a:off x="-1" y="1390246"/>
            <a:ext cx="9144001" cy="546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0">
                <a:schemeClr val="tx1"/>
              </a:gs>
              <a:gs pos="39000">
                <a:schemeClr val="tx1">
                  <a:alpha val="86000"/>
                </a:schemeClr>
              </a:gs>
              <a:gs pos="67000">
                <a:schemeClr val="tx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2563" indent="-182563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  <a:t/>
            </a:r>
            <a:b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</a:b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출근길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늑장에 대한 직장인들의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공통적인 고민에서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인사이트를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얻은 이벤트로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버스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쉘터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광고 및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바이럴을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통해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마이크로사이트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초기 유입을 확보한다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39" name="그룹 38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2.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택시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611560" y="958010"/>
              <a:ext cx="56557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분만 더</a:t>
              </a:r>
              <a:r>
                <a:rPr lang="en-US" altLang="ko-KR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… 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아침잠을 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못 이긴 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출근길을 위한 깜짝 이벤트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364088" y="3703208"/>
            <a:ext cx="3554475" cy="1150273"/>
            <a:chOff x="5338005" y="1897782"/>
            <a:chExt cx="3554475" cy="1150273"/>
          </a:xfrm>
        </p:grpSpPr>
        <p:grpSp>
          <p:nvGrpSpPr>
            <p:cNvPr id="49" name="그룹 48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QR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코드 찍고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택시 콜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427297" y="2401724"/>
              <a:ext cx="3465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버스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쉘터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광고의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QR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코드를 통해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마이크로사이트에</a:t>
              </a:r>
              <a:endPara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택시를 부르는 메시지를 남기면 근처에서</a:t>
              </a:r>
              <a:endPara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대기하던 택시가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등장한다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1077" y="1902840"/>
            <a:ext cx="4913771" cy="2123308"/>
            <a:chOff x="141077" y="1640332"/>
            <a:chExt cx="4913771" cy="2123308"/>
          </a:xfrm>
        </p:grpSpPr>
        <p:sp>
          <p:nvSpPr>
            <p:cNvPr id="4" name="직사각형 3"/>
            <p:cNvSpPr/>
            <p:nvPr/>
          </p:nvSpPr>
          <p:spPr>
            <a:xfrm>
              <a:off x="141077" y="1640332"/>
              <a:ext cx="4913771" cy="2123308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1520" y="1745380"/>
              <a:ext cx="1811087" cy="1913212"/>
            </a:xfrm>
            <a:prstGeom prst="rect">
              <a:avLst/>
            </a:prstGeom>
            <a:noFill/>
            <a:ln w="12700">
              <a:solidFill>
                <a:srgbClr val="FFF5C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183036" y="1772202"/>
              <a:ext cx="2808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직장인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(259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명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)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 꼽은 일상생활에서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흔하게</a:t>
              </a:r>
              <a:endPara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겪는 미루기 경험으로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아침에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5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분 더 자려다가 택시 타고 출근하기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(41.7%)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가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2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위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를 차지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b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</a:br>
              <a:endPara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                        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   </a:t>
              </a:r>
              <a:r>
                <a:rPr lang="ko-KR" altLang="en-US" sz="105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출처</a:t>
              </a:r>
              <a:r>
                <a:rPr lang="en-US" altLang="ko-KR" sz="105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: </a:t>
              </a:r>
              <a:r>
                <a:rPr lang="ko-KR" altLang="en-US" sz="105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이데일리</a:t>
              </a:r>
              <a:r>
                <a:rPr lang="en-US" altLang="ko-KR" sz="105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05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2012.10.22</a:t>
              </a:r>
              <a:endPara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364088" y="4983673"/>
            <a:ext cx="3554475" cy="965607"/>
            <a:chOff x="5338005" y="1897782"/>
            <a:chExt cx="3554475" cy="965607"/>
          </a:xfrm>
        </p:grpSpPr>
        <p:grpSp>
          <p:nvGrpSpPr>
            <p:cNvPr id="70" name="그룹 69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미루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는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습관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버릴 수 있다면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5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분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10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분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일상을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뒤로 미루는 습관을 고려할 수 있는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캠페인 영상을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택시 내부에서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시청한다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364088" y="2607409"/>
            <a:ext cx="3554475" cy="965607"/>
            <a:chOff x="5338005" y="1897782"/>
            <a:chExt cx="3554475" cy="965607"/>
          </a:xfrm>
        </p:grpSpPr>
        <p:grpSp>
          <p:nvGrpSpPr>
            <p:cNvPr id="76" name="그룹 75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늑장 부리다가 버스정류장에서 발만 동동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아침잠과 사투를 벌이다 늦게 나오는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바람에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출근이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임박한 시점에도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버스정류장에서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발만 구르고 있는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직장인들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8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memorybox.co.kr/design/memory88/Dual(50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24" y="691826"/>
            <a:ext cx="9148623" cy="61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-4624" y="0"/>
            <a:ext cx="9148623" cy="6853932"/>
          </a:xfrm>
          <a:prstGeom prst="rect">
            <a:avLst/>
          </a:prstGeom>
          <a:gradFill>
            <a:gsLst>
              <a:gs pos="0">
                <a:schemeClr val="tx1"/>
              </a:gs>
              <a:gs pos="39000">
                <a:schemeClr val="tx1">
                  <a:alpha val="86000"/>
                </a:schemeClr>
              </a:gs>
              <a:gs pos="67000">
                <a:schemeClr val="tx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2563" indent="-182563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자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신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에게 보내는 영상메시지를 통해 해야 할 일에 대해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되새겨볼 수 있게 하고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마이크로사이트로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영상 링크를 걸어 유입을 이끈다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39" name="그룹 38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3.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타임캡슐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611560" y="958010"/>
              <a:ext cx="35301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24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시간 뒤의 나에게로 보내는 다짐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364088" y="2607409"/>
            <a:ext cx="3554475" cy="965607"/>
            <a:chOff x="5338005" y="1897782"/>
            <a:chExt cx="3554475" cy="965607"/>
          </a:xfrm>
        </p:grpSpPr>
        <p:grpSp>
          <p:nvGrpSpPr>
            <p:cNvPr id="43" name="그룹 42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미루지 말고 해야 하는 일들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과연 오늘은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2534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의 유동인구가 많은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강남역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신사역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등에 설치한 디지털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사이니지에서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오늘 해야 할 일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영상메시지를 작성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364088" y="3795541"/>
            <a:ext cx="3554475" cy="965607"/>
            <a:chOff x="5338005" y="1897782"/>
            <a:chExt cx="3554475" cy="965607"/>
          </a:xfrm>
        </p:grpSpPr>
        <p:grpSp>
          <p:nvGrpSpPr>
            <p:cNvPr id="49" name="그룹 48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이따 헬스장 거울 앞에서 만나자 내 자신아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부지런히 일 마치고 야근하지 말기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], [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퇴근하고 꼭 운동하기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등 평소에 종종 미뤄오던 일들에 대한 내용을 남긴다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364088" y="4983673"/>
            <a:ext cx="3554475" cy="965607"/>
            <a:chOff x="5338005" y="1897782"/>
            <a:chExt cx="3554475" cy="965607"/>
          </a:xfrm>
        </p:grpSpPr>
        <p:grpSp>
          <p:nvGrpSpPr>
            <p:cNvPr id="55" name="그룹 54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어제 의지 가득했던 너의 모습을 봐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~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24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시간 뒤 입력한 휴대폰 번호로 어제 참여자가 보낸 다짐 영상을 확인할 수 있는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마이크로사이트의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URL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을 보내준다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endPara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pic>
        <p:nvPicPr>
          <p:cNvPr id="68" name="Picture 8" descr="C:\Users\dell\Desktop\타임머신 시안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706180"/>
            <a:ext cx="2595003" cy="1998152"/>
          </a:xfrm>
          <a:prstGeom prst="rect">
            <a:avLst/>
          </a:prstGeom>
          <a:noFill/>
          <a:ln w="12700">
            <a:solidFill>
              <a:srgbClr val="FFF5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045" y="3928596"/>
            <a:ext cx="2592288" cy="2037771"/>
          </a:xfrm>
          <a:prstGeom prst="rect">
            <a:avLst/>
          </a:prstGeom>
          <a:noFill/>
          <a:ln w="12700">
            <a:solidFill>
              <a:srgbClr val="FFF5C0"/>
            </a:solidFill>
          </a:ln>
        </p:spPr>
      </p:pic>
    </p:spTree>
    <p:extLst>
      <p:ext uri="{BB962C8B-B14F-4D97-AF65-F5344CB8AC3E}">
        <p14:creationId xmlns:p14="http://schemas.microsoft.com/office/powerpoint/2010/main" val="11922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dell\Desktop\21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1466286"/>
            <a:ext cx="9144000" cy="539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Users\dell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06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8000">
                <a:schemeClr val="tx1">
                  <a:alpha val="86000"/>
                </a:schemeClr>
              </a:gs>
              <a:gs pos="67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2563" indent="-182563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페이스북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오픈 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A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PI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를 활용하여 </a:t>
            </a:r>
            <a:r>
              <a:rPr lang="ko-KR" altLang="en-US" sz="120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마이크로사이트로의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유입을 이끌고 흥미로운 게임을 체험시켜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,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해야 할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LIST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의 키워드들을 공유하게끔 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39" name="그룹 38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4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!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spc="-15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마이크로사이트로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이끌어주는 </a:t>
              </a:r>
              <a:r>
                <a:rPr lang="ko-KR" altLang="en-US" sz="2000" spc="-15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페이스북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연동 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산성비 </a:t>
              </a:r>
              <a:r>
                <a:rPr lang="ko-KR" altLang="en-US" sz="2000" spc="-15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소셜랭킹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게임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64131" y="1673098"/>
            <a:ext cx="3554475" cy="965607"/>
            <a:chOff x="5338005" y="1897782"/>
            <a:chExt cx="3554475" cy="965607"/>
          </a:xfrm>
        </p:grpSpPr>
        <p:grpSp>
          <p:nvGrpSpPr>
            <p:cNvPr id="44" name="그룹 43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나만의 해야 할 일 키워드를 설정</a:t>
                </a:r>
                <a:endPara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페이스북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계정을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통해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로그인하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여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LIST] Keyword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를 작성하면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해당 자료들은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마이크로사이트에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집적된다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64131" y="2792159"/>
            <a:ext cx="3554475" cy="965607"/>
            <a:chOff x="5338005" y="1897782"/>
            <a:chExt cx="3554475" cy="965607"/>
          </a:xfrm>
        </p:grpSpPr>
        <p:grpSp>
          <p:nvGrpSpPr>
            <p:cNvPr id="50" name="그룹 49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일들을 하나씩 해치워볼까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화면 속에서 떨어지는 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LIST]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들을 빠르게 타자를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쳐서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없애는 형식의 게임으로 스코어 및 랭킹을 산출한다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364131" y="3911220"/>
            <a:ext cx="3554475" cy="965607"/>
            <a:chOff x="5338005" y="1897782"/>
            <a:chExt cx="3554475" cy="965607"/>
          </a:xfrm>
        </p:grpSpPr>
        <p:grpSp>
          <p:nvGrpSpPr>
            <p:cNvPr id="56" name="그룹 55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페이스북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연동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이번 주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너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몇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점이라구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페이스북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계정을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통해 손쉽게 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마이크로사이트로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참여할 수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있고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게임결과 역시 연동되어 친구와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경쟁이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가능하다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364131" y="5030281"/>
            <a:ext cx="3554475" cy="965607"/>
            <a:chOff x="5338005" y="1897782"/>
            <a:chExt cx="3554475" cy="965607"/>
          </a:xfrm>
        </p:grpSpPr>
        <p:grpSp>
          <p:nvGrpSpPr>
            <p:cNvPr id="62" name="그룹 61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내가 제안한 키워드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공감랭킹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Up </a:t>
                </a:r>
                <a:r>
                  <a:rPr lang="en-US" altLang="ko-KR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Up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마이크로사이트에서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전체 게임랭킹 및 내가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설정한</a:t>
              </a:r>
              <a:endPara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LIST]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키워드의 공감 랭킹을 확인할 수 있다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37" y="1793488"/>
            <a:ext cx="2264639" cy="1631444"/>
          </a:xfrm>
          <a:prstGeom prst="rect">
            <a:avLst/>
          </a:prstGeom>
          <a:noFill/>
          <a:ln w="12700">
            <a:solidFill>
              <a:srgbClr val="FFF5C0"/>
            </a:solidFill>
          </a:ln>
        </p:spPr>
      </p:pic>
      <p:pic>
        <p:nvPicPr>
          <p:cNvPr id="2050" name="Picture 2" descr="F:\문서\2013_제일기획_KT LTE WARP\시안\스코어보드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800" y="1793489"/>
            <a:ext cx="2264639" cy="1631444"/>
          </a:xfrm>
          <a:prstGeom prst="rect">
            <a:avLst/>
          </a:prstGeom>
          <a:noFill/>
          <a:ln w="12700">
            <a:solidFill>
              <a:srgbClr val="FFF5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254"/>
          <p:cNvGrpSpPr/>
          <p:nvPr/>
        </p:nvGrpSpPr>
        <p:grpSpPr>
          <a:xfrm>
            <a:off x="220704" y="1628800"/>
            <a:ext cx="8702592" cy="4876898"/>
            <a:chOff x="220704" y="1628800"/>
            <a:chExt cx="8702592" cy="4876898"/>
          </a:xfrm>
        </p:grpSpPr>
        <p:sp>
          <p:nvSpPr>
            <p:cNvPr id="256" name="아래쪽 화살표 255"/>
            <p:cNvSpPr/>
            <p:nvPr/>
          </p:nvSpPr>
          <p:spPr>
            <a:xfrm>
              <a:off x="7381920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아래쪽 화살표 256"/>
            <p:cNvSpPr/>
            <p:nvPr/>
          </p:nvSpPr>
          <p:spPr>
            <a:xfrm>
              <a:off x="1014696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220704" y="6151626"/>
              <a:ext cx="8702592" cy="354072"/>
              <a:chOff x="284714" y="6237312"/>
              <a:chExt cx="8702592" cy="354072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284714" y="6237312"/>
                <a:ext cx="870259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18000" tIns="18000" rIns="18000" bIns="18000" anchor="t" anchorCtr="0">
                <a:spAutoFit/>
              </a:bodyPr>
              <a:lstStyle/>
              <a:p>
                <a:pPr algn="ctr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TVC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26913" y="6271319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8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grpSp>
        <p:nvGrpSpPr>
          <p:cNvPr id="75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76" name="직사각형 7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Communication Strategy Map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413" y="1997561"/>
            <a:ext cx="2551371" cy="2512047"/>
            <a:chOff x="76413" y="1997561"/>
            <a:chExt cx="2551371" cy="2512047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20428" y="271087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택시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62903" y="2744883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6413" y="343320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타임캡슐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18888" y="3468975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220428" y="4155536"/>
              <a:ext cx="2407356" cy="354072"/>
              <a:chOff x="220430" y="2060848"/>
              <a:chExt cx="2407356" cy="354072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220430" y="2060848"/>
                <a:ext cx="24073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62905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653048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6516216" y="1997561"/>
            <a:ext cx="2520280" cy="2645541"/>
            <a:chOff x="6516216" y="1997561"/>
            <a:chExt cx="2520280" cy="2645541"/>
          </a:xfrm>
        </p:grpSpPr>
        <p:grpSp>
          <p:nvGrpSpPr>
            <p:cNvPr id="228" name="그룹 227"/>
            <p:cNvGrpSpPr/>
            <p:nvPr/>
          </p:nvGrpSpPr>
          <p:grpSpPr>
            <a:xfrm>
              <a:off x="6516216" y="2634355"/>
              <a:ext cx="2203220" cy="354072"/>
              <a:chOff x="467546" y="2060848"/>
              <a:chExt cx="2203220" cy="354072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5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732240" y="3461693"/>
              <a:ext cx="2304256" cy="354072"/>
              <a:chOff x="258088" y="2060848"/>
              <a:chExt cx="2304256" cy="354072"/>
            </a:xfrm>
          </p:grpSpPr>
          <p:sp>
            <p:nvSpPr>
              <p:cNvPr id="234" name="모서리가 둥근 직사각형 233"/>
              <p:cNvSpPr/>
              <p:nvPr/>
            </p:nvSpPr>
            <p:spPr>
              <a:xfrm>
                <a:off x="258088" y="2060848"/>
                <a:ext cx="23042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우리지금만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300563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6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6516216" y="4289030"/>
              <a:ext cx="2203220" cy="354072"/>
              <a:chOff x="467546" y="2060848"/>
              <a:chExt cx="2203220" cy="354072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7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020272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하고픈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253980" y="2580952"/>
            <a:ext cx="1403476" cy="2128790"/>
            <a:chOff x="5253980" y="2580952"/>
            <a:chExt cx="1403476" cy="2128790"/>
          </a:xfrm>
        </p:grpSpPr>
        <p:grpSp>
          <p:nvGrpSpPr>
            <p:cNvPr id="250" name="그룹 249"/>
            <p:cNvGrpSpPr/>
            <p:nvPr/>
          </p:nvGrpSpPr>
          <p:grpSpPr>
            <a:xfrm>
              <a:off x="5646855" y="2580952"/>
              <a:ext cx="1010601" cy="2128790"/>
              <a:chOff x="6150909" y="2524346"/>
              <a:chExt cx="1010601" cy="2128790"/>
            </a:xfrm>
          </p:grpSpPr>
          <p:sp>
            <p:nvSpPr>
              <p:cNvPr id="252" name="원형 화살표 251"/>
              <p:cNvSpPr/>
              <p:nvPr/>
            </p:nvSpPr>
            <p:spPr>
              <a:xfrm rot="10800000" flipH="1" flipV="1">
                <a:off x="6150909" y="3717032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원형 화살표 252"/>
              <p:cNvSpPr/>
              <p:nvPr/>
            </p:nvSpPr>
            <p:spPr>
              <a:xfrm rot="10800000" flipH="1">
                <a:off x="6150909" y="2524346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왼쪽 화살표 253"/>
              <p:cNvSpPr/>
              <p:nvPr/>
            </p:nvSpPr>
            <p:spPr>
              <a:xfrm rot="10800000">
                <a:off x="6618957" y="3462460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5253980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88314" y="2798264"/>
            <a:ext cx="2367378" cy="3203378"/>
            <a:chOff x="3388314" y="2798264"/>
            <a:chExt cx="2367378" cy="3203378"/>
          </a:xfrm>
        </p:grpSpPr>
        <p:grpSp>
          <p:nvGrpSpPr>
            <p:cNvPr id="82" name="그룹 81"/>
            <p:cNvGrpSpPr/>
            <p:nvPr/>
          </p:nvGrpSpPr>
          <p:grpSpPr>
            <a:xfrm>
              <a:off x="3759637" y="2798264"/>
              <a:ext cx="1624725" cy="2187099"/>
              <a:chOff x="2868920" y="1916832"/>
              <a:chExt cx="3406161" cy="4585152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2868920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3274362" y="2564905"/>
                <a:ext cx="2378676" cy="200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0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</a:p>
              <a:p>
                <a:pPr algn="ctr"/>
                <a:r>
                  <a:rPr lang="ko-KR" altLang="en-US" sz="1600" spc="-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플래너</a:t>
                </a:r>
                <a:endPara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40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8" name="직사각형 297"/>
            <p:cNvSpPr/>
            <p:nvPr/>
          </p:nvSpPr>
          <p:spPr>
            <a:xfrm>
              <a:off x="3388314" y="5373778"/>
              <a:ext cx="2367378" cy="627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플래너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(Campaign Platform – Microsite)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226629" y="2060848"/>
            <a:ext cx="4687507" cy="3168997"/>
            <a:chOff x="2226629" y="2060848"/>
            <a:chExt cx="4687507" cy="3168997"/>
          </a:xfrm>
        </p:grpSpPr>
        <p:sp>
          <p:nvSpPr>
            <p:cNvPr id="300" name="양쪽 대괄호 299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4" name="모서리가 둥근 직사각형 313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5" name="타원 314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2" name="직선 연결선 301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양쪽 대괄호 305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2" name="모서리가 둥근 직사각형 311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3" name="타원 312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8" name="직선 연결선 307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411760" y="2496853"/>
            <a:ext cx="1492733" cy="2220788"/>
            <a:chOff x="2411760" y="2496853"/>
            <a:chExt cx="1492733" cy="2220788"/>
          </a:xfrm>
        </p:grpSpPr>
        <p:sp>
          <p:nvSpPr>
            <p:cNvPr id="241" name="원형 화살표 240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원형 화살표 241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903474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왼쪽 화살표 72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4" name="직사각형 7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5253980" y="1997561"/>
              <a:ext cx="3782516" cy="2712181"/>
              <a:chOff x="5253980" y="1997561"/>
              <a:chExt cx="3782516" cy="2712181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5646855" y="2580952"/>
                <a:ext cx="1010601" cy="2128790"/>
                <a:chOff x="6150909" y="2524346"/>
                <a:chExt cx="1010601" cy="2128790"/>
              </a:xfrm>
            </p:grpSpPr>
            <p:sp>
              <p:nvSpPr>
                <p:cNvPr id="94" name="원형 화살표 93"/>
                <p:cNvSpPr/>
                <p:nvPr/>
              </p:nvSpPr>
              <p:spPr>
                <a:xfrm rot="10800000" flipH="1" flipV="1">
                  <a:off x="6150909" y="3717032"/>
                  <a:ext cx="936104" cy="936104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6244875"/>
                    <a:gd name="adj5" fmla="val 12500"/>
                  </a:avLst>
                </a:prstGeom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원형 화살표 94"/>
                <p:cNvSpPr/>
                <p:nvPr/>
              </p:nvSpPr>
              <p:spPr>
                <a:xfrm rot="10800000" flipH="1">
                  <a:off x="6150909" y="2524346"/>
                  <a:ext cx="936104" cy="936104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6244875"/>
                    <a:gd name="adj5" fmla="val 12500"/>
                  </a:avLst>
                </a:prstGeom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왼쪽 화살표 95"/>
                <p:cNvSpPr/>
                <p:nvPr/>
              </p:nvSpPr>
              <p:spPr>
                <a:xfrm rot="10800000">
                  <a:off x="6618957" y="3462460"/>
                  <a:ext cx="542553" cy="252562"/>
                </a:xfrm>
                <a:prstGeom prst="leftArrow">
                  <a:avLst/>
                </a:prstGeom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3" name="그룹 82"/>
              <p:cNvGrpSpPr/>
              <p:nvPr/>
            </p:nvGrpSpPr>
            <p:grpSpPr>
              <a:xfrm>
                <a:off x="6516216" y="2634355"/>
                <a:ext cx="2203220" cy="354072"/>
                <a:chOff x="467546" y="2060848"/>
                <a:chExt cx="2203220" cy="354072"/>
              </a:xfrm>
            </p:grpSpPr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467546" y="2060848"/>
                  <a:ext cx="2203220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Hurry 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WARP </a:t>
                  </a:r>
                  <a:r>
                    <a:rPr lang="ko-KR" altLang="en-US" sz="1400" spc="-100" dirty="0" err="1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소셜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 밴드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510021" y="2094855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5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grpSp>
            <p:nvGrpSpPr>
              <p:cNvPr id="84" name="그룹 83"/>
              <p:cNvGrpSpPr/>
              <p:nvPr/>
            </p:nvGrpSpPr>
            <p:grpSpPr>
              <a:xfrm>
                <a:off x="6732240" y="3461693"/>
                <a:ext cx="2304256" cy="354072"/>
                <a:chOff x="258088" y="2060848"/>
                <a:chExt cx="2304256" cy="354072"/>
              </a:xfrm>
            </p:grpSpPr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258088" y="2060848"/>
                  <a:ext cx="2304256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Hurry 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WARP</a:t>
                  </a:r>
                  <a:r>
                    <a:rPr lang="ko-KR" altLang="en-US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 </a:t>
                  </a:r>
                  <a:r>
                    <a:rPr lang="ko-KR" altLang="en-US" sz="1400" spc="-100" dirty="0" err="1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우리지금만</a:t>
                  </a:r>
                  <a:r>
                    <a:rPr lang="ko-KR" altLang="en-US" sz="1400" spc="-100" dirty="0" err="1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나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300563" y="2094855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6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6516216" y="4289030"/>
                <a:ext cx="2203220" cy="354072"/>
                <a:chOff x="467546" y="2060848"/>
                <a:chExt cx="2203220" cy="354072"/>
              </a:xfrm>
            </p:grpSpPr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467546" y="2060848"/>
                  <a:ext cx="2203220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z="1400" spc="-100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Hurry </a:t>
                  </a: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WARP </a:t>
                  </a:r>
                  <a:r>
                    <a:rPr lang="ko-KR" altLang="en-US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공감게시판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10021" y="2094855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7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7020272" y="1997561"/>
                <a:ext cx="15873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{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하고픈 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LIST}</a:t>
                </a:r>
                <a:endParaRPr lang="ko-KR" altLang="en-US" sz="1400" spc="-100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253980" y="3390786"/>
                <a:ext cx="10010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WARP</a:t>
                </a:r>
              </a:p>
              <a:p>
                <a:pPr algn="ctr"/>
                <a:r>
                  <a:rPr lang="en-US" altLang="ko-KR" sz="14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Point</a:t>
                </a:r>
                <a:endParaRPr lang="ko-KR" altLang="en-US" sz="14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 flipH="1">
              <a:off x="247328" y="2963044"/>
              <a:ext cx="5012336" cy="1089010"/>
              <a:chOff x="1619672" y="2916054"/>
              <a:chExt cx="5012336" cy="1089010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2751521" y="3176975"/>
                <a:ext cx="3753489" cy="828089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tIns="90000" bIns="90000" rtlCol="0">
                <a:spAutoFit/>
              </a:bodyPr>
              <a:lstStyle/>
              <a:p>
                <a:pPr marL="180975" indent="-180975"/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{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하고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픈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LIST}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프로그램을 통해</a:t>
                </a:r>
                <a:endPara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  <a:p>
                <a:pPr marL="180975" indent="-180975"/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캠페인의 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가치를 공유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하고</a:t>
                </a:r>
                <a:endPara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endParaRPr>
              </a:p>
              <a:p>
                <a:pPr marL="180975" indent="-180975"/>
                <a:r>
                  <a:rPr lang="ko-KR" altLang="en-US" sz="1400" spc="-100" dirty="0" err="1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마이크로사이트에서의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커뮤니케이션을 활성화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한다</a:t>
                </a: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20" pitchFamily="18" charset="-127"/>
                    <a:ea typeface="-윤고딕320" pitchFamily="18" charset="-127"/>
                    <a:cs typeface="조선일보명조" pitchFamily="18" charset="-127"/>
                  </a:rPr>
                  <a:t>.</a:t>
                </a:r>
              </a:p>
            </p:txBody>
          </p:sp>
          <p:grpSp>
            <p:nvGrpSpPr>
              <p:cNvPr id="98" name="그룹 97"/>
              <p:cNvGrpSpPr/>
              <p:nvPr/>
            </p:nvGrpSpPr>
            <p:grpSpPr>
              <a:xfrm>
                <a:off x="1619672" y="3497255"/>
                <a:ext cx="889300" cy="187528"/>
                <a:chOff x="3973236" y="3497255"/>
                <a:chExt cx="889300" cy="187528"/>
              </a:xfrm>
            </p:grpSpPr>
            <p:sp>
              <p:nvSpPr>
                <p:cNvPr id="99" name="이등변 삼각형 98"/>
                <p:cNvSpPr/>
                <p:nvPr/>
              </p:nvSpPr>
              <p:spPr>
                <a:xfrm rot="5400000">
                  <a:off x="3960303" y="3510188"/>
                  <a:ext cx="187528" cy="16166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이등변 삼각형 99"/>
                <p:cNvSpPr/>
                <p:nvPr/>
              </p:nvSpPr>
              <p:spPr>
                <a:xfrm rot="5400000">
                  <a:off x="4202849" y="3510188"/>
                  <a:ext cx="187528" cy="16166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이등변 삼각형 100"/>
                <p:cNvSpPr/>
                <p:nvPr/>
              </p:nvSpPr>
              <p:spPr>
                <a:xfrm rot="5400000">
                  <a:off x="4445395" y="3510188"/>
                  <a:ext cx="187528" cy="16166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이등변 삼각형 101"/>
                <p:cNvSpPr/>
                <p:nvPr/>
              </p:nvSpPr>
              <p:spPr>
                <a:xfrm rot="5400000">
                  <a:off x="4687941" y="3510188"/>
                  <a:ext cx="187528" cy="16166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2969125" y="2916054"/>
                <a:ext cx="3662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▶목표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0835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dell\Desktop\그림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9000">
                <a:schemeClr val="tx1">
                  <a:alpha val="86000"/>
                </a:schemeClr>
              </a:gs>
              <a:gs pos="67000">
                <a:schemeClr val="tx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2563" indent="-182563"/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▶기획의도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미뤄오던 친구와의 모임을 적극 장려하면서 자연스럽게 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 가치를 제공한다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자발적인 </a:t>
            </a:r>
            <a:r>
              <a:rPr lang="ko-KR" altLang="en-US" sz="1200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바이럴은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덤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39" name="그룹 38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5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우리 지금 만나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!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바쁘게 살아온 당신에게 친구들과의</a:t>
              </a:r>
              <a:r>
                <a:rPr lang="en-US" altLang="ko-KR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뜻밖의 만남을 주선해주는 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이벤트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64131" y="1857887"/>
            <a:ext cx="3554475" cy="965607"/>
            <a:chOff x="5338005" y="1897782"/>
            <a:chExt cx="3554475" cy="965607"/>
          </a:xfrm>
        </p:grpSpPr>
        <p:grpSp>
          <p:nvGrpSpPr>
            <p:cNvPr id="44" name="그룹 43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밥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한번 먹자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대체 언제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바쁘게 지내며 친구들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동창들을 만나지 못하는 사람들을 대상으로 그들과의 사연을 접수한다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64131" y="2937368"/>
            <a:ext cx="3554475" cy="965607"/>
            <a:chOff x="5338005" y="1897782"/>
            <a:chExt cx="3554475" cy="965607"/>
          </a:xfrm>
        </p:grpSpPr>
        <p:grpSp>
          <p:nvGrpSpPr>
            <p:cNvPr id="50" name="그룹 49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김대리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주말에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거래처에 좀 다녀오게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신청자 친구들의 직장상사가 중요한 미팅이 있다고 하고 실제로는 신청자가 기다리는 장소와 약속시간을 전달한다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364131" y="4016849"/>
            <a:ext cx="3554475" cy="965607"/>
            <a:chOff x="5338005" y="1897782"/>
            <a:chExt cx="3554475" cy="965607"/>
          </a:xfrm>
        </p:grpSpPr>
        <p:grpSp>
          <p:nvGrpSpPr>
            <p:cNvPr id="56" name="그룹 55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깜짝 만남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감동은 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2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배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미팅 장소인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올레스퀘어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로 가면 같은 방식으로 모인 실제 친구들을 만나게 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364131" y="5096331"/>
            <a:ext cx="3554475" cy="780941"/>
            <a:chOff x="5338005" y="1897782"/>
            <a:chExt cx="3554475" cy="780941"/>
          </a:xfrm>
        </p:grpSpPr>
        <p:grpSp>
          <p:nvGrpSpPr>
            <p:cNvPr id="62" name="그룹 61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반갑다 친구야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고맙다 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427297" y="2401724"/>
              <a:ext cx="3465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그들의 만남 과정 및 후기를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SNS,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유튜브를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통해 공유한다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</p:txBody>
        </p:sp>
      </p:grpSp>
      <p:pic>
        <p:nvPicPr>
          <p:cNvPr id="73" name="Picture 4" descr="http://www.clubfriends.co.kr/premium_photo/1861/special/201210160002_SSJ_768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9832" y="1942196"/>
            <a:ext cx="1967934" cy="1440302"/>
          </a:xfrm>
          <a:prstGeom prst="rect">
            <a:avLst/>
          </a:prstGeom>
          <a:noFill/>
          <a:ln w="12700">
            <a:solidFill>
              <a:srgbClr val="FFF5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:\Users\dell\Desktop\합주실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60976"/>
            <a:ext cx="9144000" cy="640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9000">
                <a:schemeClr val="tx1">
                  <a:alpha val="86000"/>
                </a:schemeClr>
              </a:gs>
              <a:gs pos="67000">
                <a:schemeClr val="tx1"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dell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06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dell\Desktop\손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2937"/>
            <a:ext cx="3535406" cy="272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시공간에 구애 받지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않는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LTE WARP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서비스를 간접 체험할 수 있게 하고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하고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싶은 일을 적극적으로 지원해주는 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캠페인을 확대한다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24" name="그룹 23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476" y="473745"/>
                <a:ext cx="8640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6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 밴드</a:t>
                </a:r>
                <a:r>
                  <a:rPr lang="en-US" altLang="ko-KR" sz="20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/>
                </a:r>
                <a:br>
                  <a:rPr lang="en-US" altLang="ko-KR" sz="20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</a:b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파트너를 찾는 </a:t>
              </a:r>
              <a:r>
                <a:rPr lang="en-US" altLang="ko-KR" sz="2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LTE</a:t>
              </a:r>
              <a:r>
                <a:rPr lang="en-US" altLang="ko-KR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라이브 </a:t>
              </a:r>
              <a:r>
                <a:rPr lang="ko-KR" altLang="en-US" sz="2000" spc="-15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스트리밍</a:t>
              </a:r>
              <a:r>
                <a:rPr lang="ko-KR" altLang="en-US" sz="2000" spc="-15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15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콘텐츠</a:t>
              </a:r>
              <a:endParaRPr lang="en-US" altLang="ko-KR" sz="20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64131" y="1857887"/>
            <a:ext cx="3554475" cy="965607"/>
            <a:chOff x="5338005" y="1897782"/>
            <a:chExt cx="3554475" cy="965607"/>
          </a:xfrm>
        </p:grpSpPr>
        <p:grpSp>
          <p:nvGrpSpPr>
            <p:cNvPr id="34" name="그룹 33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나만의 밴드를 구성하고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싶어요</a:t>
                </a:r>
                <a:endParaRPr lang="ko-KR" altLang="en-US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시간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공간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멤버구성 등의 이유로 밴드활동을 포기했던 사람들끼리 팀 구성을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할 수 있는 페이지를 제공한다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64131" y="2937368"/>
            <a:ext cx="3554475" cy="965607"/>
            <a:chOff x="5338005" y="1897782"/>
            <a:chExt cx="3554475" cy="965607"/>
          </a:xfrm>
        </p:grpSpPr>
        <p:grpSp>
          <p:nvGrpSpPr>
            <p:cNvPr id="40" name="그룹 39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실시간 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스트리밍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데이터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무제한으로 제공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선정된 팀의 등록된 활동기간 동안 데이터 요금제 무제한 등의 실질적인 혜택 제공한다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364131" y="4016849"/>
            <a:ext cx="3554475" cy="965607"/>
            <a:chOff x="5338005" y="1897782"/>
            <a:chExt cx="3554475" cy="965607"/>
          </a:xfrm>
        </p:grpSpPr>
        <p:grpSp>
          <p:nvGrpSpPr>
            <p:cNvPr id="46" name="그룹 45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대국민 문자투표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누가 더 잘했니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스마트 디바이스로만 이루어지는 밴드의 공연 영상을 마이크로 사이트 업로드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투표로 참여할 수 있게 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364131" y="5096331"/>
            <a:ext cx="3554475" cy="965607"/>
            <a:chOff x="5338005" y="1897782"/>
            <a:chExt cx="3554475" cy="965607"/>
          </a:xfrm>
        </p:grpSpPr>
        <p:grpSp>
          <p:nvGrpSpPr>
            <p:cNvPr id="52" name="그룹 51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 데뷔공연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고마워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5427297" y="2401724"/>
              <a:ext cx="3465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투표를 통해 수상 밴드에게 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올레스퀘어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에서 실제 공연 할 수 있도록 지원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꿈을 이루어주다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!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02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C:\Users\dell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06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8000">
                <a:schemeClr val="tx1">
                  <a:alpha val="86000"/>
                </a:schemeClr>
              </a:gs>
              <a:gs pos="67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Picture 2" descr="C:\Users\dell\Desktop\Untitled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678" y="3403342"/>
            <a:ext cx="3168351" cy="30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항상 계획만 세워봤던 꿈들 중에서 실현가능성 있는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것들을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실제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집행해주고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,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WARP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 가치를 </a:t>
            </a:r>
            <a:r>
              <a: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자연스럽게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전파한다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ko-KR" altLang="en-US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24" name="그룹 23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7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평소</a:t>
              </a:r>
              <a:r>
                <a:rPr lang="en-US" altLang="ko-KR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꿈꿔온 목록을 나누는 소통의 장을 열고</a:t>
              </a:r>
              <a:r>
                <a:rPr lang="en-US" altLang="ko-KR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</a:t>
              </a:r>
              <a:r>
                <a: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많은 공감을 얻은 </a:t>
              </a:r>
              <a:r>
                <a:rPr lang="ko-KR" altLang="en-US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계획은 실현시켜준다</a:t>
              </a:r>
              <a:endParaRPr lang="en-US" altLang="ko-KR" sz="2000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364131" y="1857887"/>
            <a:ext cx="3554475" cy="1150273"/>
            <a:chOff x="5338005" y="1897782"/>
            <a:chExt cx="3554475" cy="1150273"/>
          </a:xfrm>
        </p:grpSpPr>
        <p:grpSp>
          <p:nvGrpSpPr>
            <p:cNvPr id="34" name="그룹 33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당신의 머릿속 계획을 공유하세요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ko-KR" altLang="en-US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427297" y="2401724"/>
              <a:ext cx="3465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마이크로사이트에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시간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돈 등 현실적인 문제들로 이루지 못한 꿈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누구나 한번쯤 세워봤던 막연한 계획 등에 대한 내용을 공유할 수 있는 커뮤니티 공간을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제공한다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en-US" altLang="ko-KR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364131" y="3164106"/>
            <a:ext cx="3554475" cy="1334939"/>
            <a:chOff x="5338005" y="1897782"/>
            <a:chExt cx="3554475" cy="1334939"/>
          </a:xfrm>
        </p:grpSpPr>
        <p:grpSp>
          <p:nvGrpSpPr>
            <p:cNvPr id="40" name="그룹 39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내 꿈은 이번 달 공감랭킹 몇 위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427297" y="2401724"/>
              <a:ext cx="3465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게시판에 </a:t>
              </a:r>
              <a:r>
                <a:rPr lang="ko-KR" altLang="en-US" sz="1200" spc="-100" dirty="0" err="1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업로드되는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각자의 사연을 담은 수 많은 꿈에 대해 자유롭게 의견을 나눌 수 있도록 유도한다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실현가능성 및 혜택범위 등을 고려한 평점 및 투표를 통해 공감랭킹을 선정한다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364131" y="4654991"/>
            <a:ext cx="3554475" cy="1150273"/>
            <a:chOff x="5338005" y="1897782"/>
            <a:chExt cx="3554475" cy="1150273"/>
          </a:xfrm>
        </p:grpSpPr>
        <p:grpSp>
          <p:nvGrpSpPr>
            <p:cNvPr id="46" name="그룹 45"/>
            <p:cNvGrpSpPr/>
            <p:nvPr/>
          </p:nvGrpSpPr>
          <p:grpSpPr>
            <a:xfrm>
              <a:off x="5338005" y="1897782"/>
              <a:ext cx="3554475" cy="445130"/>
              <a:chOff x="5338005" y="1897782"/>
              <a:chExt cx="3554475" cy="4451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5338005" y="1897782"/>
                <a:ext cx="693205" cy="36933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r>
                  <a:rPr lang="en-US" altLang="ko-KR" sz="10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PART</a:t>
                </a:r>
                <a:endParaRPr lang="ko-KR" altLang="en-US" sz="10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5384821" y="1988840"/>
                <a:ext cx="3507659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많은 공감을 얻은 꿈은 현실로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427297" y="2022847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427297" y="2401724"/>
              <a:ext cx="3465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높은 공감랭킹 순위를 획득한 계획이 실현되는 과정을 영상으로 제작하여 </a:t>
              </a:r>
              <a:r>
                <a:rPr lang="ko-KR" altLang="en-US" sz="1200" spc="-1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바이럴에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이용</a:t>
              </a:r>
              <a:r>
                <a:rPr lang="en-US" altLang="ko-KR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더 많은 참여를 유도할 수 </a:t>
              </a:r>
              <a:r>
                <a:rPr lang="ko-KR" altLang="en-US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있도록 한다</a:t>
              </a:r>
              <a:r>
                <a:rPr lang="en-US" altLang="ko-KR" sz="12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94649" y="1948945"/>
            <a:ext cx="2691509" cy="2403096"/>
            <a:chOff x="2256508" y="1948945"/>
            <a:chExt cx="2691509" cy="2403096"/>
          </a:xfrm>
        </p:grpSpPr>
        <p:sp>
          <p:nvSpPr>
            <p:cNvPr id="2" name="타원 1"/>
            <p:cNvSpPr/>
            <p:nvPr/>
          </p:nvSpPr>
          <p:spPr>
            <a:xfrm>
              <a:off x="2256508" y="1948945"/>
              <a:ext cx="2691509" cy="181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059832" y="3573016"/>
              <a:ext cx="541792" cy="366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917508" y="3944307"/>
              <a:ext cx="351655" cy="2375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2699037" y="4165969"/>
              <a:ext cx="275401" cy="1860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319614" y="1991582"/>
              <a:ext cx="2565296" cy="173322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8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5" name="직사각형 4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2011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년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7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월 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LTE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시대가 개막하면서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/>
              </a:r>
              <a:b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</a:b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통신사를 둘러싼 환경이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급변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 있다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01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SITUATION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28379" y="2197846"/>
            <a:ext cx="2663308" cy="3710784"/>
            <a:chOff x="3528379" y="2197846"/>
            <a:chExt cx="2663308" cy="3710784"/>
          </a:xfrm>
        </p:grpSpPr>
        <p:grpSp>
          <p:nvGrpSpPr>
            <p:cNvPr id="94" name="그룹 93"/>
            <p:cNvGrpSpPr/>
            <p:nvPr/>
          </p:nvGrpSpPr>
          <p:grpSpPr>
            <a:xfrm>
              <a:off x="3528380" y="2197846"/>
              <a:ext cx="2663307" cy="354072"/>
              <a:chOff x="541526" y="2825417"/>
              <a:chExt cx="2663307" cy="354072"/>
            </a:xfrm>
          </p:grpSpPr>
          <p:sp>
            <p:nvSpPr>
              <p:cNvPr id="97" name="모서리가 둥근 직사각형 96"/>
              <p:cNvSpPr/>
              <p:nvPr/>
            </p:nvSpPr>
            <p:spPr>
              <a:xfrm>
                <a:off x="541526" y="2825417"/>
                <a:ext cx="266330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치열한 시장 속 후발주자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KT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3528379" y="5596734"/>
              <a:ext cx="2663307" cy="311896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전체 시장에서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2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위인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KT,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LTE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시장에서는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3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위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528380" y="2701900"/>
              <a:ext cx="2663307" cy="2880320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83315" y="2955027"/>
              <a:ext cx="2284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2013</a:t>
              </a:r>
              <a:r>
                <a: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년 </a:t>
              </a:r>
              <a:r>
                <a:rPr lang="en-US" altLang="ko-KR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1</a:t>
              </a:r>
              <a:r>
                <a: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월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 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3</a:t>
              </a:r>
              <a:r>
                <a: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사 </a:t>
              </a:r>
              <a:r>
                <a:rPr lang="en-US" altLang="ko-KR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LTE </a:t>
              </a:r>
              <a:r>
                <a: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가입자 수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633611" y="3565995"/>
              <a:ext cx="2301459" cy="1296144"/>
              <a:chOff x="3350661" y="3212976"/>
              <a:chExt cx="2301459" cy="129614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3350661" y="3212976"/>
                <a:ext cx="554994" cy="1296144"/>
                <a:chOff x="3268352" y="3140968"/>
                <a:chExt cx="554994" cy="1296144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3268352" y="3140968"/>
                  <a:ext cx="55499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SKT</a:t>
                  </a:r>
                  <a:endPara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268352" y="3650541"/>
                  <a:ext cx="55499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KT</a:t>
                  </a:r>
                  <a:endPara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268352" y="4160113"/>
                  <a:ext cx="55499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LGU+</a:t>
                  </a:r>
                  <a:endPara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sp>
            <p:nvSpPr>
              <p:cNvPr id="18" name="직사각형 17"/>
              <p:cNvSpPr/>
              <p:nvPr/>
            </p:nvSpPr>
            <p:spPr>
              <a:xfrm>
                <a:off x="3845192" y="3252408"/>
                <a:ext cx="1806928" cy="235943"/>
              </a:xfrm>
              <a:prstGeom prst="rect">
                <a:avLst/>
              </a:prstGeom>
              <a:solidFill>
                <a:srgbClr val="86B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845192" y="3746778"/>
                <a:ext cx="974204" cy="235943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3845192" y="4241148"/>
                <a:ext cx="1124286" cy="235943"/>
              </a:xfrm>
              <a:prstGeom prst="rect">
                <a:avLst/>
              </a:prstGeom>
              <a:solidFill>
                <a:srgbClr val="86B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3845192" y="3238408"/>
                <a:ext cx="0" cy="1257306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5288615" y="3584080"/>
              <a:ext cx="6758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spc="-10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769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만</a:t>
              </a:r>
              <a:endParaRPr lang="ko-KR" altLang="en-US" sz="1200" spc="-100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572000" y="4083115"/>
              <a:ext cx="568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400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만</a:t>
              </a:r>
              <a:endParaRPr lang="ko-KR" altLang="en-US" sz="1200" spc="-100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90285" y="4581260"/>
              <a:ext cx="598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441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만</a:t>
              </a:r>
              <a:endParaRPr lang="ko-KR" altLang="en-US" sz="1200" spc="-100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491038" y="5263708"/>
              <a:ext cx="1665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각 사 공식웹사이트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6935259" y="5386529"/>
            <a:ext cx="1212908" cy="236619"/>
          </a:xfrm>
          <a:prstGeom prst="ellipse">
            <a:avLst/>
          </a:prstGeom>
          <a:solidFill>
            <a:srgbClr val="3B635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67545" y="2197844"/>
            <a:ext cx="2663308" cy="3895452"/>
            <a:chOff x="467545" y="2197844"/>
            <a:chExt cx="2663308" cy="3895452"/>
          </a:xfrm>
        </p:grpSpPr>
        <p:grpSp>
          <p:nvGrpSpPr>
            <p:cNvPr id="39" name="그룹 38"/>
            <p:cNvGrpSpPr/>
            <p:nvPr/>
          </p:nvGrpSpPr>
          <p:grpSpPr>
            <a:xfrm>
              <a:off x="467546" y="2197844"/>
              <a:ext cx="2663307" cy="354072"/>
              <a:chOff x="541526" y="2825417"/>
              <a:chExt cx="2663307" cy="354072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41526" y="2825417"/>
                <a:ext cx="266330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LTE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시장의 폭발적 성장세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67545" y="5596734"/>
              <a:ext cx="2663307" cy="496562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신규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LTE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단말기 공급률을 미루어보아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2013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년에는 약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60%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전망 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7546" y="2701900"/>
              <a:ext cx="2663307" cy="2880320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235700" y="3573017"/>
              <a:ext cx="1752125" cy="1500485"/>
              <a:chOff x="1163241" y="3309582"/>
              <a:chExt cx="1752125" cy="1500485"/>
            </a:xfrm>
          </p:grpSpPr>
          <p:grpSp>
            <p:nvGrpSpPr>
              <p:cNvPr id="27" name="그룹 26"/>
              <p:cNvGrpSpPr/>
              <p:nvPr/>
            </p:nvGrpSpPr>
            <p:grpSpPr>
              <a:xfrm rot="20700000">
                <a:off x="1276993" y="3309582"/>
                <a:ext cx="1500485" cy="1500485"/>
                <a:chOff x="847502" y="3118918"/>
                <a:chExt cx="1481155" cy="148115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847502" y="3118918"/>
                  <a:ext cx="1481155" cy="1481155"/>
                </a:xfrm>
                <a:prstGeom prst="ellipse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형 25"/>
                <p:cNvSpPr/>
                <p:nvPr/>
              </p:nvSpPr>
              <p:spPr>
                <a:xfrm rot="18000000">
                  <a:off x="886056" y="3157472"/>
                  <a:ext cx="1404047" cy="1404047"/>
                </a:xfrm>
                <a:prstGeom prst="pie">
                  <a:avLst>
                    <a:gd name="adj1" fmla="val 21145322"/>
                    <a:gd name="adj2" fmla="val 16609705"/>
                  </a:avLst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1163241" y="4010397"/>
                <a:ext cx="1752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  <a:p>
                <a:pPr algn="ctr"/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전체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5379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만</a:t>
                </a:r>
                <a:endPara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453140" y="3453598"/>
                <a:ext cx="10301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LTE 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가입자</a:t>
                </a:r>
                <a:endPara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1,560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만</a:t>
                </a:r>
                <a:endPara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42507" y="3328418"/>
              <a:ext cx="1146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8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29</a:t>
              </a:r>
              <a:r>
                <a:rPr lang="en-US" altLang="ko-KR" sz="2400" spc="-18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%</a:t>
              </a:r>
              <a:endParaRPr lang="ko-KR" altLang="en-US" sz="2800" spc="-18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7070" y="2770361"/>
              <a:ext cx="2620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2012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년 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12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월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/>
              </a:r>
              <a:b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</a:b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전체 이동통신 가입자  중 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LTE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가입자 비율</a:t>
              </a:r>
              <a:endParaRPr lang="ko-KR" altLang="en-US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87695" y="5263708"/>
              <a:ext cx="1665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KT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경영경제연구소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rot="717919">
            <a:off x="7044133" y="2600260"/>
            <a:ext cx="1297313" cy="2594625"/>
            <a:chOff x="7044132" y="2600259"/>
            <a:chExt cx="1297313" cy="2594625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044132" y="2600259"/>
              <a:ext cx="1297313" cy="2594625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126619" y="2991282"/>
              <a:ext cx="1108633" cy="1887000"/>
            </a:xfrm>
            <a:prstGeom prst="rect">
              <a:avLst/>
            </a:prstGeom>
            <a:solidFill>
              <a:srgbClr val="86B8B1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515882" y="2780928"/>
              <a:ext cx="353813" cy="39313"/>
            </a:xfrm>
            <a:prstGeom prst="roundRect">
              <a:avLst/>
            </a:prstGeom>
            <a:solidFill>
              <a:srgbClr val="86B8B1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2" descr="C:\Users\dell\Desktop\warp2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83" y="3854533"/>
              <a:ext cx="930305" cy="148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35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254"/>
          <p:cNvGrpSpPr/>
          <p:nvPr/>
        </p:nvGrpSpPr>
        <p:grpSpPr>
          <a:xfrm>
            <a:off x="220704" y="1628800"/>
            <a:ext cx="8702592" cy="4876898"/>
            <a:chOff x="220704" y="1628800"/>
            <a:chExt cx="8702592" cy="4876898"/>
          </a:xfrm>
        </p:grpSpPr>
        <p:sp>
          <p:nvSpPr>
            <p:cNvPr id="256" name="아래쪽 화살표 255"/>
            <p:cNvSpPr/>
            <p:nvPr/>
          </p:nvSpPr>
          <p:spPr>
            <a:xfrm>
              <a:off x="7381920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아래쪽 화살표 256"/>
            <p:cNvSpPr/>
            <p:nvPr/>
          </p:nvSpPr>
          <p:spPr>
            <a:xfrm>
              <a:off x="1014696" y="1628800"/>
              <a:ext cx="864096" cy="3744978"/>
            </a:xfrm>
            <a:prstGeom prst="downArrow">
              <a:avLst/>
            </a:prstGeom>
            <a:gradFill>
              <a:gsLst>
                <a:gs pos="100000">
                  <a:srgbClr val="3D1C00"/>
                </a:gs>
                <a:gs pos="18000">
                  <a:srgbClr val="3D1C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/>
            <p:cNvGrpSpPr/>
            <p:nvPr/>
          </p:nvGrpSpPr>
          <p:grpSpPr>
            <a:xfrm>
              <a:off x="220704" y="6151626"/>
              <a:ext cx="8702592" cy="354072"/>
              <a:chOff x="284714" y="6237312"/>
              <a:chExt cx="8702592" cy="354072"/>
            </a:xfrm>
          </p:grpSpPr>
          <p:sp>
            <p:nvSpPr>
              <p:cNvPr id="259" name="모서리가 둥근 직사각형 258"/>
              <p:cNvSpPr/>
              <p:nvPr/>
            </p:nvSpPr>
            <p:spPr>
              <a:xfrm>
                <a:off x="284714" y="6237312"/>
                <a:ext cx="870259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18000" tIns="18000" rIns="18000" bIns="18000" anchor="t" anchorCtr="0">
                <a:spAutoFit/>
              </a:bodyPr>
              <a:lstStyle/>
              <a:p>
                <a:pPr algn="ctr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TVC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326913" y="6271319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8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grpSp>
        <p:nvGrpSpPr>
          <p:cNvPr id="75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76" name="직사각형 75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Communication Strategy Map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413" y="1997561"/>
            <a:ext cx="2551371" cy="2512047"/>
            <a:chOff x="76413" y="1997561"/>
            <a:chExt cx="2551371" cy="2512047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20428" y="271087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택시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62903" y="2744883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6413" y="3433206"/>
              <a:ext cx="2407355" cy="354072"/>
            </a:xfrm>
            <a:prstGeom prst="roundRect">
              <a:avLst>
                <a:gd name="adj" fmla="val 50000"/>
              </a:avLst>
            </a:prstGeom>
            <a:solidFill>
              <a:srgbClr val="FFF5C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WARP 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타임캡슐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18888" y="3468975"/>
              <a:ext cx="286058" cy="286058"/>
            </a:xfrm>
            <a:prstGeom prst="ellipse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3</a:t>
              </a:r>
              <a:endParaRPr lang="ko-KR" altLang="en-US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220428" y="4155536"/>
              <a:ext cx="2407356" cy="354072"/>
              <a:chOff x="220430" y="2060848"/>
              <a:chExt cx="2407356" cy="354072"/>
            </a:xfrm>
          </p:grpSpPr>
          <p:sp>
            <p:nvSpPr>
              <p:cNvPr id="224" name="모서리가 둥근 직사각형 223"/>
              <p:cNvSpPr/>
              <p:nvPr/>
            </p:nvSpPr>
            <p:spPr>
              <a:xfrm>
                <a:off x="220430" y="2060848"/>
                <a:ext cx="24073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일이 쏟아진다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!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262905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4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653048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err="1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해야할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6516216" y="1997561"/>
            <a:ext cx="2520280" cy="2645541"/>
            <a:chOff x="6516216" y="1997561"/>
            <a:chExt cx="2520280" cy="2645541"/>
          </a:xfrm>
        </p:grpSpPr>
        <p:grpSp>
          <p:nvGrpSpPr>
            <p:cNvPr id="228" name="그룹 227"/>
            <p:cNvGrpSpPr/>
            <p:nvPr/>
          </p:nvGrpSpPr>
          <p:grpSpPr>
            <a:xfrm>
              <a:off x="6516216" y="2634355"/>
              <a:ext cx="2203220" cy="354072"/>
              <a:chOff x="467546" y="2060848"/>
              <a:chExt cx="2203220" cy="354072"/>
            </a:xfrm>
          </p:grpSpPr>
          <p:sp>
            <p:nvSpPr>
              <p:cNvPr id="236" name="모서리가 둥근 직사각형 235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밴드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5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732240" y="3461693"/>
              <a:ext cx="2304256" cy="354072"/>
              <a:chOff x="258088" y="2060848"/>
              <a:chExt cx="2304256" cy="354072"/>
            </a:xfrm>
          </p:grpSpPr>
          <p:sp>
            <p:nvSpPr>
              <p:cNvPr id="234" name="모서리가 둥근 직사각형 233"/>
              <p:cNvSpPr/>
              <p:nvPr/>
            </p:nvSpPr>
            <p:spPr>
              <a:xfrm>
                <a:off x="258088" y="2060848"/>
                <a:ext cx="2304256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우리지금만</a:t>
                </a:r>
                <a:r>
                  <a:rPr lang="ko-KR" altLang="en-US" sz="1400" spc="-10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나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5" name="타원 234"/>
              <p:cNvSpPr/>
              <p:nvPr/>
            </p:nvSpPr>
            <p:spPr>
              <a:xfrm>
                <a:off x="300563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6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230" name="그룹 229"/>
            <p:cNvGrpSpPr/>
            <p:nvPr/>
          </p:nvGrpSpPr>
          <p:grpSpPr>
            <a:xfrm>
              <a:off x="6516216" y="4289030"/>
              <a:ext cx="2203220" cy="354072"/>
              <a:chOff x="467546" y="2060848"/>
              <a:chExt cx="2203220" cy="354072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67546" y="2060848"/>
                <a:ext cx="220322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공감게시판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233" name="타원 232"/>
              <p:cNvSpPr/>
              <p:nvPr/>
            </p:nvSpPr>
            <p:spPr>
              <a:xfrm>
                <a:off x="510021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7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7020272" y="1997561"/>
              <a:ext cx="158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{</a:t>
              </a:r>
              <a:r>
                <a:rPr lang="ko-KR" altLang="en-US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하고픈 </a:t>
              </a:r>
              <a:r>
                <a:rPr lang="en-US" altLang="ko-KR" sz="14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LIST}</a:t>
              </a:r>
              <a:endParaRPr lang="ko-KR" altLang="en-US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5253980" y="2580952"/>
            <a:ext cx="1403476" cy="2128790"/>
            <a:chOff x="5253980" y="2580952"/>
            <a:chExt cx="1403476" cy="2128790"/>
          </a:xfrm>
        </p:grpSpPr>
        <p:grpSp>
          <p:nvGrpSpPr>
            <p:cNvPr id="250" name="그룹 249"/>
            <p:cNvGrpSpPr/>
            <p:nvPr/>
          </p:nvGrpSpPr>
          <p:grpSpPr>
            <a:xfrm>
              <a:off x="5646855" y="2580952"/>
              <a:ext cx="1010601" cy="2128790"/>
              <a:chOff x="6150909" y="2524346"/>
              <a:chExt cx="1010601" cy="2128790"/>
            </a:xfrm>
          </p:grpSpPr>
          <p:sp>
            <p:nvSpPr>
              <p:cNvPr id="252" name="원형 화살표 251"/>
              <p:cNvSpPr/>
              <p:nvPr/>
            </p:nvSpPr>
            <p:spPr>
              <a:xfrm rot="10800000" flipH="1" flipV="1">
                <a:off x="6150909" y="3717032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원형 화살표 252"/>
              <p:cNvSpPr/>
              <p:nvPr/>
            </p:nvSpPr>
            <p:spPr>
              <a:xfrm rot="10800000" flipH="1">
                <a:off x="6150909" y="2524346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왼쪽 화살표 253"/>
              <p:cNvSpPr/>
              <p:nvPr/>
            </p:nvSpPr>
            <p:spPr>
              <a:xfrm rot="10800000">
                <a:off x="6618957" y="3462460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5253980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88314" y="2798264"/>
            <a:ext cx="2367378" cy="3203378"/>
            <a:chOff x="3388314" y="2798264"/>
            <a:chExt cx="2367378" cy="3203378"/>
          </a:xfrm>
        </p:grpSpPr>
        <p:grpSp>
          <p:nvGrpSpPr>
            <p:cNvPr id="82" name="그룹 81"/>
            <p:cNvGrpSpPr/>
            <p:nvPr/>
          </p:nvGrpSpPr>
          <p:grpSpPr>
            <a:xfrm>
              <a:off x="3759637" y="2798264"/>
              <a:ext cx="1624725" cy="2187099"/>
              <a:chOff x="2868920" y="1916832"/>
              <a:chExt cx="3406161" cy="4585152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2868920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3274362" y="2564905"/>
                <a:ext cx="2378676" cy="200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0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</a:p>
              <a:p>
                <a:pPr algn="ctr"/>
                <a:r>
                  <a:rPr lang="ko-KR" altLang="en-US" sz="1600" spc="-200" dirty="0" err="1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플래너</a:t>
                </a:r>
                <a:endParaRPr lang="ko-KR" altLang="en-US" sz="20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40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8" name="직사각형 297"/>
            <p:cNvSpPr/>
            <p:nvPr/>
          </p:nvSpPr>
          <p:spPr>
            <a:xfrm>
              <a:off x="3388314" y="5373778"/>
              <a:ext cx="2367378" cy="627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플래너</a:t>
              </a:r>
              <a:endParaRPr lang="en-US" altLang="ko-KR" sz="14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ctr">
                <a:spcBef>
                  <a:spcPct val="20000"/>
                </a:spcBef>
                <a:buFont typeface="Arial" pitchFamily="34" charset="0"/>
                <a:buNone/>
              </a:pPr>
              <a:r>
                <a: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(Campaign Platform – Microsite)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226629" y="2060848"/>
            <a:ext cx="4687507" cy="3168997"/>
            <a:chOff x="2226629" y="2060848"/>
            <a:chExt cx="4687507" cy="3168997"/>
          </a:xfrm>
        </p:grpSpPr>
        <p:sp>
          <p:nvSpPr>
            <p:cNvPr id="300" name="양쪽 대괄호 299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1" name="그룹 300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4" name="모서리가 둥근 직사각형 313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5" name="타원 314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2" name="직선 연결선 301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양쪽 대괄호 305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" name="그룹 306"/>
            <p:cNvGrpSpPr/>
            <p:nvPr/>
          </p:nvGrpSpPr>
          <p:grpSpPr>
            <a:xfrm>
              <a:off x="3438850" y="2255027"/>
              <a:ext cx="2213270" cy="354072"/>
              <a:chOff x="611562" y="2060848"/>
              <a:chExt cx="2213270" cy="354072"/>
            </a:xfrm>
          </p:grpSpPr>
          <p:sp>
            <p:nvSpPr>
              <p:cNvPr id="312" name="모서리가 둥근 직사각형 311"/>
              <p:cNvSpPr/>
              <p:nvPr/>
            </p:nvSpPr>
            <p:spPr>
              <a:xfrm>
                <a:off x="611562" y="2060848"/>
                <a:ext cx="22132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Hurry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소셜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1400" spc="-100" dirty="0" err="1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펀딩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13" name="타원 312"/>
              <p:cNvSpPr/>
              <p:nvPr/>
            </p:nvSpPr>
            <p:spPr>
              <a:xfrm>
                <a:off x="654037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cxnSp>
          <p:nvCxnSpPr>
            <p:cNvPr id="308" name="직선 연결선 307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rgbClr val="3D1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2411760" y="2496853"/>
            <a:ext cx="1492733" cy="2220788"/>
            <a:chOff x="2411760" y="2496853"/>
            <a:chExt cx="1492733" cy="2220788"/>
          </a:xfrm>
        </p:grpSpPr>
        <p:sp>
          <p:nvSpPr>
            <p:cNvPr id="241" name="원형 화살표 240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2" name="원형 화살표 241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903474" y="3390786"/>
              <a:ext cx="1001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</a:p>
            <a:p>
              <a:pPr algn="ctr"/>
              <a:r>
                <a:rPr lang="en-US" altLang="ko-KR" sz="14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Point</a:t>
              </a:r>
              <a:endPara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왼쪽 화살표 72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8" name="직사각형 9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220704" y="1628800"/>
              <a:ext cx="8702592" cy="4876898"/>
              <a:chOff x="220704" y="1628800"/>
              <a:chExt cx="8702592" cy="487689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1015033" y="1628800"/>
                <a:ext cx="7229375" cy="3744978"/>
                <a:chOff x="1015033" y="1628800"/>
                <a:chExt cx="7229375" cy="3744978"/>
              </a:xfrm>
            </p:grpSpPr>
            <p:sp>
              <p:nvSpPr>
                <p:cNvPr id="104" name="아래쪽 화살표 103"/>
                <p:cNvSpPr/>
                <p:nvPr/>
              </p:nvSpPr>
              <p:spPr>
                <a:xfrm>
                  <a:off x="7380312" y="1628800"/>
                  <a:ext cx="864096" cy="3744978"/>
                </a:xfrm>
                <a:prstGeom prst="downArrow">
                  <a:avLst/>
                </a:prstGeom>
                <a:gradFill>
                  <a:gsLst>
                    <a:gs pos="100000">
                      <a:schemeClr val="bg1"/>
                    </a:gs>
                    <a:gs pos="18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아래쪽 화살표 104"/>
                <p:cNvSpPr/>
                <p:nvPr/>
              </p:nvSpPr>
              <p:spPr>
                <a:xfrm>
                  <a:off x="1015033" y="1628800"/>
                  <a:ext cx="864096" cy="3744978"/>
                </a:xfrm>
                <a:prstGeom prst="downArrow">
                  <a:avLst/>
                </a:prstGeom>
                <a:gradFill>
                  <a:gsLst>
                    <a:gs pos="100000">
                      <a:schemeClr val="bg1"/>
                    </a:gs>
                    <a:gs pos="18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>
                <a:off x="220704" y="6151626"/>
                <a:ext cx="8702592" cy="354072"/>
                <a:chOff x="284714" y="6237312"/>
                <a:chExt cx="8702592" cy="354072"/>
              </a:xfrm>
            </p:grpSpPr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284714" y="6237312"/>
                  <a:ext cx="8702592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5C0"/>
                </a:solidFill>
              </p:spPr>
              <p:txBody>
                <a:bodyPr wrap="square" lIns="18000" tIns="18000" rIns="18000" bIns="18000" anchor="t" anchorCtr="0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en-US" altLang="ko-KR" sz="1400" spc="-100" dirty="0" smtClean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Hurry WARP TVC</a:t>
                  </a:r>
                  <a:endPara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326913" y="6271319"/>
                  <a:ext cx="286058" cy="286058"/>
                </a:xfrm>
                <a:prstGeom prst="ellipse">
                  <a:avLst/>
                </a:prstGeom>
                <a:solidFill>
                  <a:srgbClr val="3D1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8</a:t>
                  </a:r>
                  <a:endParaRPr lang="ko-KR" altLang="en-US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25267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C:\Users\dell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06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0" y="-4067"/>
            <a:ext cx="9143999" cy="6857999"/>
          </a:xfrm>
          <a:prstGeom prst="rect">
            <a:avLst/>
          </a:prstGeom>
          <a:gradFill>
            <a:gsLst>
              <a:gs pos="38000">
                <a:schemeClr val="tx1">
                  <a:alpha val="86000"/>
                </a:schemeClr>
              </a:gs>
              <a:gs pos="67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/>
            </a:r>
            <a:br>
              <a:rPr lang="en-US" altLang="ko-KR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</a:b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TVC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를 통해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캠페인의 다양한 프로그램들을 소개하고 자연스럽게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 가치를 공유한다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ko-KR" altLang="en-US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53" name="그룹 52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8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TVC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TVC</a:t>
              </a:r>
              <a:r>
                <a:rPr lang="ko-KR" altLang="en-US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통해 진행 중인 </a:t>
              </a:r>
              <a:r>
                <a:rPr lang="en-US" altLang="ko-KR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캠페인 프로그램을 격월로 소개</a:t>
              </a:r>
              <a:endParaRPr lang="en-US" altLang="ko-KR" sz="2000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71312" y="4314145"/>
            <a:ext cx="187752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10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분만</a:t>
            </a:r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, 5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분만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더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…</a:t>
            </a: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눈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뜨자마자 </a:t>
            </a:r>
            <a:r>
              <a:rPr lang="ko-KR" altLang="en-US" sz="1050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알람시계를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끄고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늦잠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자는 남자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45928" y="4314145"/>
            <a:ext cx="18775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계속 기상시간을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미루다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결국 </a:t>
            </a:r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8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시 </a:t>
            </a:r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4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0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분에 눈을 뜬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남자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5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분 만에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옷을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입고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식빵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하나를 문 채 출근길에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나선다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0544" y="4314145"/>
            <a:ext cx="187752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멀리 버스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정류장에서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회사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가는 버스가 도착한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것을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발견한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남자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95161" y="4314145"/>
            <a:ext cx="18775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헐레벌떡 버스를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타러 뛰어가지만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결국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남자는 버스를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놓친다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71313" y="4097716"/>
            <a:ext cx="8401376" cy="5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endParaRPr lang="ko-KR" altLang="en-US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81" name="이등변 삼각형 80"/>
          <p:cNvSpPr/>
          <p:nvPr/>
        </p:nvSpPr>
        <p:spPr>
          <a:xfrm rot="5400000">
            <a:off x="2317618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1312" y="2555773"/>
            <a:ext cx="1877528" cy="14081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545928" y="2555773"/>
            <a:ext cx="1877528" cy="140814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720544" y="2555773"/>
            <a:ext cx="1877528" cy="140814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6895161" y="2555773"/>
            <a:ext cx="1877528" cy="140814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/>
          <p:cNvSpPr/>
          <p:nvPr/>
        </p:nvSpPr>
        <p:spPr>
          <a:xfrm rot="5400000">
            <a:off x="4489196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이등변 삼각형 94"/>
          <p:cNvSpPr/>
          <p:nvPr/>
        </p:nvSpPr>
        <p:spPr>
          <a:xfrm rot="5400000">
            <a:off x="6664774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71313" y="2369929"/>
            <a:ext cx="8401376" cy="5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endParaRPr lang="ko-KR" altLang="en-US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7646" y="2049078"/>
            <a:ext cx="8107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 </a:t>
            </a:r>
            <a:r>
              <a:rPr lang="ko-KR" altLang="en-US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택시 편</a:t>
            </a:r>
            <a:endParaRPr lang="en-US" altLang="ko-KR" sz="14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C:\Users\dell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440"/>
            <a:ext cx="9144000" cy="68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1" y="-31439"/>
            <a:ext cx="9143999" cy="6858000"/>
          </a:xfrm>
          <a:prstGeom prst="rect">
            <a:avLst/>
          </a:prstGeom>
          <a:gradFill>
            <a:gsLst>
              <a:gs pos="38000">
                <a:schemeClr val="tx1">
                  <a:alpha val="86000"/>
                </a:schemeClr>
              </a:gs>
              <a:gs pos="67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90277" y="6159501"/>
            <a:ext cx="8963447" cy="581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0000" bIns="90000" rtlCol="0">
            <a:spAutoFit/>
          </a:bodyPr>
          <a:lstStyle/>
          <a:p>
            <a:pPr marL="180975" indent="-180975"/>
            <a:r>
              <a: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▶</a:t>
            </a:r>
            <a:r>
              <a:rPr lang="ko-KR" altLang="en-US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>기획의도</a:t>
            </a:r>
            <a:r>
              <a:rPr lang="en-US" altLang="ko-KR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  <a:t/>
            </a:r>
            <a:br>
              <a:rPr lang="en-US" altLang="ko-KR" sz="1400" spc="-14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rPr>
            </a:b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TVC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를 통해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 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캠페인의 다양한 프로그램들을 소개하고 자연스럽게 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</a:t>
            </a:r>
            <a:r>
              <a:rPr lang="ko-KR" altLang="en-US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의 가치를 공유한다</a:t>
            </a:r>
            <a:r>
              <a:rPr lang="en-US" altLang="ko-KR" sz="12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ko-KR" altLang="en-US" sz="12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grpSp>
          <p:nvGrpSpPr>
            <p:cNvPr id="53" name="그룹 52"/>
            <p:cNvGrpSpPr/>
            <p:nvPr/>
          </p:nvGrpSpPr>
          <p:grpSpPr>
            <a:xfrm>
              <a:off x="0" y="144934"/>
              <a:ext cx="9144000" cy="1333614"/>
              <a:chOff x="0" y="144934"/>
              <a:chExt cx="9144000" cy="133361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0" y="398428"/>
                <a:ext cx="9144000" cy="1080120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8476" y="473745"/>
                <a:ext cx="8640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8. </a:t>
                </a:r>
                <a:r>
                  <a:rPr lang="en-US" altLang="ko-KR" sz="2800" spc="-18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Hurry WARP </a:t>
                </a:r>
                <a:r>
                  <a:rPr lang="en-US" altLang="ko-KR" sz="2800" spc="-18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TVC</a:t>
                </a:r>
                <a:endPara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0291" y="144934"/>
                <a:ext cx="4608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05</a:t>
                </a:r>
                <a:r>
                  <a:rPr lang="en-US" altLang="ko-KR" sz="1400" spc="-14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</a:rPr>
                  <a:t> PROGRAM</a:t>
                </a:r>
                <a:endParaRPr lang="ko-KR" altLang="en-US" sz="1400" spc="-14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611560" y="958010"/>
              <a:ext cx="81078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TVC</a:t>
              </a:r>
              <a:r>
                <a:rPr lang="ko-KR" altLang="en-US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통해 진행 중인 </a:t>
              </a:r>
              <a:r>
                <a:rPr lang="en-US" altLang="ko-KR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Hurry WARP </a:t>
              </a:r>
              <a:r>
                <a:rPr lang="ko-KR" altLang="en-US" sz="2000" spc="-2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캠페인 프로그램을 격월로 소개</a:t>
              </a:r>
              <a:endParaRPr lang="en-US" altLang="ko-KR" sz="2000" spc="-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73460" y="1026195"/>
              <a:ext cx="45719" cy="26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71312" y="4314145"/>
            <a:ext cx="18775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택시라도 타고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가야 하는데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,</a:t>
            </a: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택시가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너무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잡히지 않아서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버스 정류장 의자에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허탈하게 앉아 있는 남자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45928" y="4314145"/>
            <a:ext cx="187752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문득 고개를 돌린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남자는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Hurry </a:t>
            </a:r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WARP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버스 </a:t>
            </a:r>
            <a:r>
              <a:rPr lang="ko-KR" altLang="en-US" sz="1050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쉘터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광고를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발견한다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0544" y="4314145"/>
            <a:ext cx="1877528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버스 </a:t>
            </a:r>
            <a:r>
              <a:rPr lang="ko-KR" altLang="en-US" sz="105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쉘터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광고의 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QR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코드를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찍고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회사에 지각할 것 같다는 글을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마이크로사이트에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올리자마자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순식간에 </a:t>
            </a:r>
            <a:r>
              <a:rPr lang="en-US" altLang="ko-KR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Hurry WARP 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택시가 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버스정류장에 도착한다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95161" y="4314145"/>
            <a:ext cx="1877527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검은 화면에 나타나는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Hurry WARP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심볼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/>
            </a:r>
            <a:b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</a:b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자막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) </a:t>
            </a:r>
            <a:endParaRPr lang="en-US" altLang="ko-KR" sz="105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  <a:p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Hurry WARP </a:t>
            </a:r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택시 편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당신이 잊고 있던 빠름의 가치</a:t>
            </a:r>
            <a:endParaRPr lang="en-US" altLang="ko-KR" sz="1050" spc="-1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미루지 말고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,</a:t>
            </a:r>
            <a:r>
              <a:rPr lang="ko-KR" altLang="en-US" sz="105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en-US" altLang="ko-KR" sz="105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Hurry WARP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71313" y="4097716"/>
            <a:ext cx="8401376" cy="5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endParaRPr lang="ko-KR" altLang="en-US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81" name="이등변 삼각형 80"/>
          <p:cNvSpPr/>
          <p:nvPr/>
        </p:nvSpPr>
        <p:spPr>
          <a:xfrm rot="5400000">
            <a:off x="2317618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1312" y="2555773"/>
            <a:ext cx="1877528" cy="14081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545928" y="2555773"/>
            <a:ext cx="1877528" cy="140814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720544" y="2555773"/>
            <a:ext cx="1877528" cy="140814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6895161" y="2555773"/>
            <a:ext cx="1877528" cy="140814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solidFill>
              <a:srgbClr val="FFF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이등변 삼각형 93"/>
          <p:cNvSpPr/>
          <p:nvPr/>
        </p:nvSpPr>
        <p:spPr>
          <a:xfrm rot="5400000">
            <a:off x="4489196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이등변 삼각형 94"/>
          <p:cNvSpPr/>
          <p:nvPr/>
        </p:nvSpPr>
        <p:spPr>
          <a:xfrm rot="5400000">
            <a:off x="6664774" y="3188463"/>
            <a:ext cx="165608" cy="142766"/>
          </a:xfrm>
          <a:prstGeom prst="triangle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71313" y="2369929"/>
            <a:ext cx="8401376" cy="5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endParaRPr lang="ko-KR" altLang="en-US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7646" y="2049078"/>
            <a:ext cx="8107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Hurry WARP </a:t>
            </a:r>
            <a:r>
              <a:rPr lang="ko-KR" altLang="en-US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택시 편</a:t>
            </a:r>
            <a:endParaRPr lang="en-US" altLang="ko-KR" sz="14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8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9" name="직사각형 8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미루지 말고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, Hurry WARP!</a:t>
              </a:r>
            </a:p>
            <a:p>
              <a:r>
                <a:rPr lang="en-US" altLang="ko-KR" sz="28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Strategy Schedule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05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PROGRAM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84177"/>
              </p:ext>
            </p:extLst>
          </p:nvPr>
        </p:nvGraphicFramePr>
        <p:xfrm>
          <a:off x="348754" y="1742229"/>
          <a:ext cx="8446493" cy="486897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037139"/>
                <a:gridCol w="1296144"/>
                <a:gridCol w="611321"/>
                <a:gridCol w="611321"/>
                <a:gridCol w="611321"/>
                <a:gridCol w="611321"/>
                <a:gridCol w="611321"/>
                <a:gridCol w="611321"/>
                <a:gridCol w="611321"/>
                <a:gridCol w="611321"/>
                <a:gridCol w="611321"/>
                <a:gridCol w="611321"/>
              </a:tblGrid>
              <a:tr h="328415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spc="-100" dirty="0" smtClean="0">
                        <a:gradFill>
                          <a:gsLst>
                            <a:gs pos="0">
                              <a:prstClr val="white"/>
                            </a:gs>
                            <a:gs pos="100000">
                              <a:prstClr val="white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3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4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5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6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7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8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9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10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11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12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prstClr val="white"/>
                              </a:gs>
                              <a:gs pos="100000">
                                <a:prstClr val="white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월</a:t>
                      </a: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1C00"/>
                    </a:solidFill>
                  </a:tcPr>
                </a:tc>
              </a:tr>
              <a:tr h="50450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Hurry WARP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TVC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진행 중인</a:t>
                      </a:r>
                      <a:endParaRPr lang="en-US" altLang="ko-KR" sz="1200" kern="1200" spc="-100" baseline="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spc="-100" baseline="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프로그램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소개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Campaign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Platform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Microsite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 </a:t>
                      </a:r>
                      <a:r>
                        <a:rPr lang="ko-KR" altLang="en-US" sz="1200" kern="1200" spc="-100" dirty="0" err="1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플래너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 </a:t>
                      </a:r>
                      <a:r>
                        <a:rPr lang="ko-KR" altLang="en-US" sz="1200" kern="1200" spc="-100" dirty="0" err="1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소셜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200" kern="1200" spc="-100" dirty="0" err="1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펀딩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100" dirty="0" err="1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해야할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LIST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Strategy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택시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타임캡슐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</a:t>
                      </a:r>
                      <a:r>
                        <a:rPr lang="en-US" altLang="ko-KR" sz="1200" kern="1200" spc="-100" baseline="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일이</a:t>
                      </a:r>
                      <a:r>
                        <a:rPr lang="ko-KR" altLang="en-US" sz="1200" kern="1200" spc="-100" baseline="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쏟아진다</a:t>
                      </a:r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!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하고픈 </a:t>
                      </a:r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LIST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50" pitchFamily="18" charset="-127"/>
                          <a:ea typeface="-윤고딕350" pitchFamily="18" charset="-127"/>
                          <a:cs typeface="조선일보명조" pitchFamily="18" charset="-127"/>
                        </a:rPr>
                        <a:t>Strategy</a:t>
                      </a:r>
                      <a:endParaRPr lang="ko-KR" altLang="en-US" sz="12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50" pitchFamily="18" charset="-127"/>
                        <a:ea typeface="-윤고딕350" pitchFamily="18" charset="-127"/>
                        <a:cs typeface="조선일보명조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</a:t>
                      </a:r>
                      <a:r>
                        <a:rPr lang="en-US" altLang="ko-KR" sz="1200" kern="1200" spc="-100" baseline="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우리 지금 만나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</a:t>
                      </a:r>
                      <a:r>
                        <a:rPr lang="en-US" altLang="ko-KR" sz="1200" kern="1200" spc="-100" baseline="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200" kern="1200" spc="-100" dirty="0" err="1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소셜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 밴드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4507"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HW </a:t>
                      </a:r>
                      <a:r>
                        <a:rPr lang="ko-KR" altLang="en-US" sz="1200" kern="1200" spc="-100" dirty="0" smtClean="0">
                          <a:gradFill>
                            <a:gsLst>
                              <a:gs pos="0">
                                <a:srgbClr val="3D1C00"/>
                              </a:gs>
                              <a:gs pos="100000">
                                <a:srgbClr val="3D1C00"/>
                              </a:gs>
                            </a:gsLst>
                            <a:lin ang="5400000" scaled="0"/>
                          </a:gradFill>
                          <a:latin typeface="-윤고딕330" pitchFamily="18" charset="-127"/>
                          <a:ea typeface="-윤고딕330" pitchFamily="18" charset="-127"/>
                          <a:cs typeface="조선일보명조" pitchFamily="18" charset="-127"/>
                        </a:rPr>
                        <a:t>공감게시판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28575" cap="flat" cmpd="sng" algn="ctr">
                      <a:solidFill>
                        <a:srgbClr val="86B8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spc="-100" dirty="0" smtClean="0">
                        <a:gradFill>
                          <a:gsLst>
                            <a:gs pos="0">
                              <a:srgbClr val="3D1C00"/>
                            </a:gs>
                            <a:gs pos="100000">
                              <a:srgbClr val="3D1C00"/>
                            </a:gs>
                          </a:gsLst>
                          <a:lin ang="5400000" scaled="0"/>
                        </a:gradFill>
                        <a:latin typeface="-윤고딕330" pitchFamily="18" charset="-127"/>
                        <a:ea typeface="-윤고딕330" pitchFamily="18" charset="-127"/>
                        <a:cs typeface="조선일보명조" pitchFamily="18" charset="-127"/>
                      </a:endParaRPr>
                    </a:p>
                  </a:txBody>
                  <a:tcPr marL="132882" marR="132882" marT="66441" marB="6644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D1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2764180" y="2544763"/>
            <a:ext cx="5926018" cy="490173"/>
            <a:chOff x="2764180" y="2536711"/>
            <a:chExt cx="5926018" cy="490173"/>
          </a:xfrm>
        </p:grpSpPr>
        <p:pic>
          <p:nvPicPr>
            <p:cNvPr id="46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95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59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08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22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4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86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1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8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그룹 71"/>
          <p:cNvGrpSpPr/>
          <p:nvPr/>
        </p:nvGrpSpPr>
        <p:grpSpPr>
          <a:xfrm>
            <a:off x="2764180" y="2040188"/>
            <a:ext cx="5313338" cy="490173"/>
            <a:chOff x="2764180" y="2536711"/>
            <a:chExt cx="5313338" cy="490173"/>
          </a:xfrm>
        </p:grpSpPr>
        <p:pic>
          <p:nvPicPr>
            <p:cNvPr id="7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08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4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8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8" name="그룹 87"/>
          <p:cNvGrpSpPr/>
          <p:nvPr/>
        </p:nvGrpSpPr>
        <p:grpSpPr>
          <a:xfrm>
            <a:off x="6440272" y="6076786"/>
            <a:ext cx="2249926" cy="490173"/>
            <a:chOff x="6440272" y="2536711"/>
            <a:chExt cx="2249926" cy="490173"/>
          </a:xfrm>
        </p:grpSpPr>
        <p:pic>
          <p:nvPicPr>
            <p:cNvPr id="89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95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1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/>
          <p:cNvGrpSpPr/>
          <p:nvPr/>
        </p:nvGrpSpPr>
        <p:grpSpPr>
          <a:xfrm>
            <a:off x="7665636" y="5572213"/>
            <a:ext cx="1024562" cy="490173"/>
            <a:chOff x="7665636" y="2536711"/>
            <a:chExt cx="1024562" cy="490173"/>
          </a:xfrm>
        </p:grpSpPr>
        <p:pic>
          <p:nvPicPr>
            <p:cNvPr id="10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1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그룹 129"/>
          <p:cNvGrpSpPr/>
          <p:nvPr/>
        </p:nvGrpSpPr>
        <p:grpSpPr>
          <a:xfrm>
            <a:off x="6440272" y="5067638"/>
            <a:ext cx="1024564" cy="490173"/>
            <a:chOff x="6440272" y="2536711"/>
            <a:chExt cx="1024564" cy="490173"/>
          </a:xfrm>
        </p:grpSpPr>
        <p:pic>
          <p:nvPicPr>
            <p:cNvPr id="132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95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그룹 140"/>
          <p:cNvGrpSpPr/>
          <p:nvPr/>
        </p:nvGrpSpPr>
        <p:grpSpPr>
          <a:xfrm>
            <a:off x="5214908" y="4563063"/>
            <a:ext cx="3475290" cy="490173"/>
            <a:chOff x="5214908" y="2536711"/>
            <a:chExt cx="3475290" cy="490173"/>
          </a:xfrm>
        </p:grpSpPr>
        <p:pic>
          <p:nvPicPr>
            <p:cNvPr id="142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95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59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08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1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그룹 151"/>
          <p:cNvGrpSpPr/>
          <p:nvPr/>
        </p:nvGrpSpPr>
        <p:grpSpPr>
          <a:xfrm>
            <a:off x="3989544" y="4058488"/>
            <a:ext cx="1024564" cy="490173"/>
            <a:chOff x="3989544" y="2536711"/>
            <a:chExt cx="1024564" cy="490173"/>
          </a:xfrm>
        </p:grpSpPr>
        <p:pic>
          <p:nvPicPr>
            <p:cNvPr id="158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22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4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764180" y="3553913"/>
            <a:ext cx="1024564" cy="490173"/>
            <a:chOff x="2764180" y="3553913"/>
            <a:chExt cx="1024564" cy="490173"/>
          </a:xfrm>
        </p:grpSpPr>
        <p:pic>
          <p:nvPicPr>
            <p:cNvPr id="17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862" y="3553913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80" y="3553913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그룹 173"/>
          <p:cNvGrpSpPr/>
          <p:nvPr/>
        </p:nvGrpSpPr>
        <p:grpSpPr>
          <a:xfrm>
            <a:off x="2764180" y="3049338"/>
            <a:ext cx="5926018" cy="490173"/>
            <a:chOff x="2764180" y="2536711"/>
            <a:chExt cx="5926018" cy="490173"/>
          </a:xfrm>
        </p:grpSpPr>
        <p:pic>
          <p:nvPicPr>
            <p:cNvPr id="175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63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95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7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59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908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22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44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862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16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" descr="D:\문서\2013_제일기획_KT LTE WARP\체크3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180" y="2536711"/>
              <a:ext cx="411882" cy="49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77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287365" y="1124744"/>
            <a:ext cx="4430720" cy="4968552"/>
            <a:chOff x="2287365" y="964140"/>
            <a:chExt cx="4430720" cy="4968552"/>
          </a:xfrm>
        </p:grpSpPr>
        <p:sp>
          <p:nvSpPr>
            <p:cNvPr id="4" name="타원 3"/>
            <p:cNvSpPr/>
            <p:nvPr/>
          </p:nvSpPr>
          <p:spPr>
            <a:xfrm>
              <a:off x="3459498" y="5572652"/>
              <a:ext cx="2123404" cy="360040"/>
            </a:xfrm>
            <a:prstGeom prst="ellipse">
              <a:avLst/>
            </a:prstGeom>
            <a:solidFill>
              <a:srgbClr val="3B635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17"/>
            <p:cNvGrpSpPr/>
            <p:nvPr/>
          </p:nvGrpSpPr>
          <p:grpSpPr>
            <a:xfrm>
              <a:off x="3404482" y="2128808"/>
              <a:ext cx="2335036" cy="3143272"/>
              <a:chOff x="2868919" y="1916832"/>
              <a:chExt cx="3406162" cy="4585152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2918114" y="19549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FFF5C0"/>
              </a:solidFill>
              <a:ln>
                <a:noFill/>
              </a:ln>
              <a:effectLst>
                <a:outerShdw blurRad="50800" dist="635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5958474" y="3174650"/>
                <a:ext cx="288032" cy="5040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5967999" y="2747478"/>
                <a:ext cx="288032" cy="504056"/>
              </a:xfrm>
              <a:prstGeom prst="roundRect">
                <a:avLst/>
              </a:prstGeom>
              <a:solidFill>
                <a:srgbClr val="3B635D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987049" y="2320306"/>
                <a:ext cx="288032" cy="504056"/>
              </a:xfrm>
              <a:prstGeom prst="roundRect">
                <a:avLst/>
              </a:prstGeom>
              <a:solidFill>
                <a:srgbClr val="FA2A00"/>
              </a:solidFill>
              <a:ln>
                <a:noFill/>
              </a:ln>
              <a:effectLst>
                <a:outerShdw blurRad="50800" dist="25400" dir="36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8919" y="1916832"/>
                <a:ext cx="3240360" cy="4547052"/>
              </a:xfrm>
              <a:prstGeom prst="roundRect">
                <a:avLst>
                  <a:gd name="adj" fmla="val 9382"/>
                </a:avLst>
              </a:prstGeom>
              <a:solidFill>
                <a:srgbClr val="5428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077334" y="2564905"/>
                <a:ext cx="2616588" cy="909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5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  <a:sym typeface="Arial"/>
                  </a:rPr>
                  <a:t>미루지 말고</a:t>
                </a:r>
                <a:r>
                  <a:rPr lang="en-US" altLang="ko-KR" sz="125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  <a:sym typeface="Arial"/>
                  </a:rPr>
                  <a:t>,</a:t>
                </a:r>
                <a:endParaRPr lang="en-US" altLang="ko-KR" sz="125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  <a:sym typeface="Arial"/>
                </a:endParaRPr>
              </a:p>
              <a:p>
                <a:pPr algn="r"/>
                <a:r>
                  <a:rPr lang="en-US" altLang="ko-KR" sz="22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Hurry </a:t>
                </a:r>
                <a:r>
                  <a:rPr lang="en-US" altLang="ko-KR" sz="2200" spc="-200" dirty="0" smtClean="0">
                    <a:ln w="15875">
                      <a:solidFill>
                        <a:srgbClr val="D00000"/>
                      </a:solidFill>
                    </a:ln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WARP</a:t>
                </a:r>
                <a:r>
                  <a:rPr lang="en-US" altLang="ko-KR" sz="2200" spc="-2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  <a:sym typeface="Arial"/>
                  </a:rPr>
                  <a:t>!</a:t>
                </a:r>
                <a:endParaRPr lang="ko-KR" altLang="en-US" sz="2200" spc="-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  <a:sym typeface="Arial"/>
                </a:endParaRPr>
              </a:p>
            </p:txBody>
          </p:sp>
          <p:pic>
            <p:nvPicPr>
              <p:cNvPr id="12" name="Picture 2" descr="C:\Users\dell\Desktop\올레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1329" y="6021288"/>
                <a:ext cx="515543" cy="13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87365" y="964140"/>
              <a:ext cx="4430720" cy="1027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당신이 잊고 </a:t>
              </a:r>
              <a:r>
                <a:rPr lang="ko-KR" altLang="en-US" sz="25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있던</a:t>
              </a:r>
              <a:endParaRPr lang="en-US" altLang="ko-KR" sz="25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  <a:p>
              <a:pPr algn="ctr"/>
              <a:r>
                <a:rPr lang="ko-KR" altLang="en-US" sz="355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빠름의 </a:t>
              </a:r>
              <a:r>
                <a:rPr lang="ko-KR" altLang="en-US" sz="355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가치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2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5" name="직사각형 4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뿐만 아니라 통신사에 대한 소비자들의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인지적 가치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또한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변화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하고 있다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01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SITUATION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536195" y="2195339"/>
            <a:ext cx="5191061" cy="4057038"/>
            <a:chOff x="3528377" y="2197842"/>
            <a:chExt cx="5191061" cy="4057038"/>
          </a:xfrm>
        </p:grpSpPr>
        <p:grpSp>
          <p:nvGrpSpPr>
            <p:cNvPr id="65" name="그룹 64"/>
            <p:cNvGrpSpPr/>
            <p:nvPr/>
          </p:nvGrpSpPr>
          <p:grpSpPr>
            <a:xfrm>
              <a:off x="3528381" y="2197842"/>
              <a:ext cx="5191057" cy="354072"/>
              <a:chOff x="541526" y="2825417"/>
              <a:chExt cx="5191057" cy="354072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541526" y="2825417"/>
                <a:ext cx="519105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그들에게 중요한 것은 통신사가 아닌 단말기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3528377" y="5596735"/>
              <a:ext cx="5191059" cy="658145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과거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피처폰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시대에는 통신사 선택 후 단말기를 결정했으나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,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현재는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선호하는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스마트폰을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 먼저 선택 후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에 통신사를 선택하고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거부감 없이 통신사를 바꾼다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.</a:t>
              </a:r>
            </a:p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err="1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</a:t>
              </a:r>
              <a:r>
                <a:rPr lang="ko-KR" altLang="en-US" sz="1050" spc="-100" dirty="0" err="1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데일리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2012.11.21</a:t>
              </a:r>
              <a:endParaRPr lang="ko-KR" altLang="en-US" sz="1200" b="1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528381" y="2701900"/>
              <a:ext cx="5191057" cy="2894834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583314" y="2780929"/>
              <a:ext cx="3364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00" dirty="0" err="1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스마트폰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구입 시 이동통신사 변경여부와 변경 시 태도</a:t>
              </a:r>
              <a:endParaRPr lang="ko-KR" altLang="en-US" sz="120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36717" y="5314508"/>
              <a:ext cx="16651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err="1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마케팅인사이트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3739656" y="3214138"/>
              <a:ext cx="4724513" cy="2022758"/>
              <a:chOff x="3739654" y="3214137"/>
              <a:chExt cx="4724513" cy="2022757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4737425" y="4167185"/>
                <a:ext cx="4030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440</a:t>
                </a:r>
                <a:endParaRPr lang="ko-KR" altLang="en-US" sz="1200" spc="-100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4885595" y="4665330"/>
                <a:ext cx="4030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441</a:t>
                </a:r>
                <a:endParaRPr lang="ko-KR" altLang="en-US" sz="1200" spc="-100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792613" y="4798313"/>
                <a:ext cx="1166360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전체</a:t>
                </a:r>
                <a:endParaRPr lang="en-US" altLang="ko-KR" sz="120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  <a:p>
                <a:pPr algn="ctr"/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(N=700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/375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)</a:t>
                </a:r>
                <a:endParaRPr lang="ko-KR" altLang="en-US" sz="10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4117094" y="3761598"/>
                <a:ext cx="509834" cy="1044441"/>
                <a:chOff x="4117094" y="3645022"/>
                <a:chExt cx="509834" cy="1225244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 rot="16200000">
                  <a:off x="3658450" y="4175676"/>
                  <a:ext cx="1153232" cy="235943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16200000">
                  <a:off x="3896335" y="4139672"/>
                  <a:ext cx="1225244" cy="235943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/>
              <p:nvPr/>
            </p:nvGrpSpPr>
            <p:grpSpPr>
              <a:xfrm>
                <a:off x="5287003" y="3700218"/>
                <a:ext cx="509833" cy="1105822"/>
                <a:chOff x="5288617" y="3573016"/>
                <a:chExt cx="509833" cy="1297250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 rot="16200000">
                  <a:off x="4986947" y="4332650"/>
                  <a:ext cx="839284" cy="235943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 rot="16200000">
                  <a:off x="5031854" y="4103669"/>
                  <a:ext cx="1297250" cy="235943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6456909" y="3577454"/>
                <a:ext cx="509834" cy="1228586"/>
                <a:chOff x="6452150" y="3429000"/>
                <a:chExt cx="509834" cy="1441266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 rot="16200000">
                  <a:off x="5849490" y="4031660"/>
                  <a:ext cx="1441264" cy="235943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 rot="16200000">
                  <a:off x="6195387" y="4103669"/>
                  <a:ext cx="1297251" cy="235943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7626818" y="3980065"/>
                <a:ext cx="509833" cy="825975"/>
                <a:chOff x="7626818" y="3901307"/>
                <a:chExt cx="509833" cy="968959"/>
              </a:xfrm>
            </p:grpSpPr>
            <p:sp>
              <p:nvSpPr>
                <p:cNvPr id="129" name="직사각형 128"/>
                <p:cNvSpPr/>
                <p:nvPr/>
              </p:nvSpPr>
              <p:spPr>
                <a:xfrm rot="16200000">
                  <a:off x="7260311" y="4267814"/>
                  <a:ext cx="968958" cy="235943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 rot="16200000">
                  <a:off x="7560937" y="4294551"/>
                  <a:ext cx="915486" cy="235943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959765" y="4798313"/>
                <a:ext cx="1166360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SKT</a:t>
                </a:r>
              </a:p>
              <a:p>
                <a:pPr algn="ctr"/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(N=279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/109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)</a:t>
                </a:r>
                <a:endParaRPr lang="ko-KR" altLang="en-US" sz="10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126918" y="4798313"/>
                <a:ext cx="1166360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KT</a:t>
                </a:r>
              </a:p>
              <a:p>
                <a:pPr algn="ctr"/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(N=400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/257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)</a:t>
                </a:r>
                <a:endParaRPr lang="ko-KR" altLang="en-US" sz="10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94072" y="4798313"/>
                <a:ext cx="11663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LGU+</a:t>
                </a:r>
              </a:p>
              <a:p>
                <a:pPr algn="ctr"/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(N=21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/9</a:t>
                </a:r>
                <a:r>
                  <a:rPr lang="ko-KR" altLang="en-US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)</a:t>
                </a:r>
                <a:endParaRPr lang="ko-KR" altLang="en-US" sz="10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3770759" y="3214137"/>
                <a:ext cx="247012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spc="-100" dirty="0" err="1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스마트폰</a:t>
                </a: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구매 시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[</a:t>
                </a: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이동통신사 변경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]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 </a:t>
                </a: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비율</a:t>
                </a:r>
                <a:endPara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  <a:p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이동통신사 변경 시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[</a:t>
                </a: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망설이지 않았다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] </a:t>
                </a: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비율</a:t>
                </a:r>
                <a:endPara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3739654" y="3297039"/>
                <a:ext cx="93861" cy="93861"/>
              </a:xfrm>
              <a:prstGeom prst="rect">
                <a:avLst/>
              </a:prstGeom>
              <a:solidFill>
                <a:srgbClr val="86B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3739654" y="3462908"/>
                <a:ext cx="93861" cy="93861"/>
              </a:xfrm>
              <a:prstGeom prst="rect">
                <a:avLst/>
              </a:prstGeom>
              <a:solidFill>
                <a:srgbClr val="FA2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3783647" y="4733015"/>
                <a:ext cx="4680520" cy="76200"/>
                <a:chOff x="3783647" y="4797241"/>
                <a:chExt cx="4680520" cy="76200"/>
              </a:xfrm>
            </p:grpSpPr>
            <p:cxnSp>
              <p:nvCxnSpPr>
                <p:cNvPr id="123" name="직선 연결선 122"/>
                <p:cNvCxnSpPr/>
                <p:nvPr/>
              </p:nvCxnSpPr>
              <p:spPr>
                <a:xfrm>
                  <a:off x="3792612" y="4797241"/>
                  <a:ext cx="0" cy="7620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/>
                <p:cNvCxnSpPr/>
                <p:nvPr/>
              </p:nvCxnSpPr>
              <p:spPr>
                <a:xfrm>
                  <a:off x="8458051" y="4797241"/>
                  <a:ext cx="0" cy="7620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/>
                <p:cNvCxnSpPr/>
                <p:nvPr/>
              </p:nvCxnSpPr>
              <p:spPr>
                <a:xfrm>
                  <a:off x="7291692" y="4797241"/>
                  <a:ext cx="0" cy="7620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/>
                <p:cNvCxnSpPr/>
                <p:nvPr/>
              </p:nvCxnSpPr>
              <p:spPr>
                <a:xfrm>
                  <a:off x="6125332" y="4797241"/>
                  <a:ext cx="0" cy="7620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>
                <a:xfrm>
                  <a:off x="4958972" y="4797241"/>
                  <a:ext cx="0" cy="7620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>
                <a:xfrm>
                  <a:off x="3783647" y="4870266"/>
                  <a:ext cx="4680520" cy="0"/>
                </a:xfrm>
                <a:prstGeom prst="line">
                  <a:avLst/>
                </a:prstGeom>
                <a:ln w="1905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TextBox 71"/>
            <p:cNvSpPr txBox="1"/>
            <p:nvPr/>
          </p:nvSpPr>
          <p:spPr>
            <a:xfrm>
              <a:off x="4117095" y="3828466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53.5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89014" y="3765980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58.1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87006" y="4089831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39.0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560895" y="3700217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59.2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6911" y="3577454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64.3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30802" y="3700219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58.3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626819" y="3980065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41.8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900710" y="4024877"/>
              <a:ext cx="23594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40.5</a:t>
              </a:r>
              <a:endParaRPr lang="ko-KR" altLang="en-US" sz="9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63900" y="2195339"/>
            <a:ext cx="2736303" cy="4057036"/>
            <a:chOff x="467545" y="2197844"/>
            <a:chExt cx="2736303" cy="4057036"/>
          </a:xfrm>
        </p:grpSpPr>
        <p:grpSp>
          <p:nvGrpSpPr>
            <p:cNvPr id="163" name="그룹 162"/>
            <p:cNvGrpSpPr/>
            <p:nvPr/>
          </p:nvGrpSpPr>
          <p:grpSpPr>
            <a:xfrm>
              <a:off x="467545" y="2197844"/>
              <a:ext cx="2736303" cy="3687703"/>
              <a:chOff x="179511" y="1844824"/>
              <a:chExt cx="2736303" cy="3687703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179512" y="1844824"/>
                <a:ext cx="2736302" cy="354072"/>
                <a:chOff x="541526" y="2825417"/>
                <a:chExt cx="2736302" cy="354072"/>
              </a:xfrm>
            </p:grpSpPr>
            <p:sp>
              <p:nvSpPr>
                <p:cNvPr id="168" name="모서리가 둥근 직사각형 167"/>
                <p:cNvSpPr/>
                <p:nvPr/>
              </p:nvSpPr>
              <p:spPr>
                <a:xfrm>
                  <a:off x="541526" y="2825417"/>
                  <a:ext cx="2736302" cy="35407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D1C00"/>
                </a:solidFill>
              </p:spPr>
              <p:txBody>
                <a:bodyPr wrap="square" lIns="360000" tIns="18000" rIns="18000" bIns="18000" anchor="t" anchorCtr="0">
                  <a:spAutoFit/>
                </a:bodyPr>
                <a:lstStyle/>
                <a:p>
                  <a:pPr>
                    <a:spcBef>
                      <a:spcPct val="20000"/>
                    </a:spcBef>
                    <a:buFont typeface="Arial" pitchFamily="34" charset="0"/>
                    <a:buNone/>
                  </a:pPr>
                  <a:r>
                    <a:rPr lang="ko-KR" altLang="en-US" sz="1400" spc="-100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통신사 간 서비스는 상향 평준화</a:t>
                  </a:r>
                  <a:endPara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69" name="타원 168"/>
                <p:cNvSpPr/>
                <p:nvPr/>
              </p:nvSpPr>
              <p:spPr>
                <a:xfrm>
                  <a:off x="584002" y="2859424"/>
                  <a:ext cx="286058" cy="286058"/>
                </a:xfrm>
                <a:prstGeom prst="ellipse">
                  <a:avLst/>
                </a:prstGeom>
                <a:solidFill>
                  <a:srgbClr val="FFF5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1</a:t>
                  </a:r>
                  <a:endParaRPr lang="ko-KR" altLang="en-US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endParaRPr>
                </a:p>
              </p:txBody>
            </p:sp>
          </p:grpSp>
          <p:sp>
            <p:nvSpPr>
              <p:cNvPr id="167" name="TextBox 166"/>
              <p:cNvSpPr txBox="1"/>
              <p:nvPr/>
            </p:nvSpPr>
            <p:spPr>
              <a:xfrm>
                <a:off x="179511" y="5243714"/>
                <a:ext cx="2663307" cy="288813"/>
              </a:xfrm>
              <a:prstGeom prst="rect">
                <a:avLst/>
              </a:prstGeom>
              <a:noFill/>
            </p:spPr>
            <p:txBody>
              <a:bodyPr wrap="square" lIns="18000" tIns="108000" rIns="18000" bIns="18000" rtlCol="0">
                <a:spAutoFit/>
              </a:bodyPr>
              <a:lstStyle/>
              <a:p>
                <a:endPara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467545" y="5014746"/>
              <a:ext cx="2736303" cy="1240134"/>
            </a:xfrm>
            <a:prstGeom prst="rect">
              <a:avLst/>
            </a:prstGeom>
            <a:noFill/>
          </p:spPr>
          <p:txBody>
            <a:bodyPr wrap="square" lIns="0" tIns="108000" rtlCol="0">
              <a:spAutoFit/>
            </a:bodyPr>
            <a:lstStyle/>
            <a:p>
              <a:pPr algn="just"/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LTE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가입자가 늘어나며 통신사들의 주가도 상승세를 탔다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그러나 이제는 서비스 수준이 상향 평준화되며 가입자 유치전이 격화돼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마케팅 경쟁 과열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우려가 높아지고 있다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  <a:p>
              <a:pPr algn="just"/>
              <a:endParaRPr lang="en-US" altLang="ko-KR" sz="1200" b="1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err="1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매일경제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2011.6.22</a:t>
              </a:r>
              <a:endParaRPr lang="en-US" altLang="ko-KR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pic>
          <p:nvPicPr>
            <p:cNvPr id="165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09" b="-583"/>
            <a:stretch/>
          </p:blipFill>
          <p:spPr bwMode="auto">
            <a:xfrm>
              <a:off x="467545" y="2705485"/>
              <a:ext cx="2736303" cy="2308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0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5803866" y="4796460"/>
            <a:ext cx="2915569" cy="968848"/>
            <a:chOff x="5803866" y="3592648"/>
            <a:chExt cx="2915569" cy="968848"/>
          </a:xfrm>
        </p:grpSpPr>
        <p:pic>
          <p:nvPicPr>
            <p:cNvPr id="52" name="Picture 2" descr="C:\Users\Socko\Downloads\0_A000145948_큰이미지.zip_130317\A000145948AF90_LE27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58432" y="3592649"/>
              <a:ext cx="1461003" cy="968847"/>
            </a:xfrm>
            <a:prstGeom prst="rect">
              <a:avLst/>
            </a:prstGeom>
            <a:noFill/>
          </p:spPr>
        </p:pic>
        <p:pic>
          <p:nvPicPr>
            <p:cNvPr id="53" name="Picture 3" descr="C:\Users\Socko\Downloads\0_A000145948_큰이미지.zip_130317\A000145948AF90_LE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3866" y="3592648"/>
              <a:ext cx="1461007" cy="968847"/>
            </a:xfrm>
            <a:prstGeom prst="rect">
              <a:avLst/>
            </a:prstGeom>
            <a:noFill/>
          </p:spPr>
        </p:pic>
      </p:grpSp>
      <p:sp>
        <p:nvSpPr>
          <p:cNvPr id="63" name="직사각형 62"/>
          <p:cNvSpPr/>
          <p:nvPr/>
        </p:nvSpPr>
        <p:spPr>
          <a:xfrm>
            <a:off x="4860032" y="4805093"/>
            <a:ext cx="943834" cy="960215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LGU+</a:t>
            </a:r>
            <a:endParaRPr lang="ko-KR" altLang="en-US" sz="12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803866" y="2598121"/>
            <a:ext cx="2915570" cy="968848"/>
            <a:chOff x="5803866" y="4725144"/>
            <a:chExt cx="2915570" cy="968848"/>
          </a:xfrm>
        </p:grpSpPr>
        <p:pic>
          <p:nvPicPr>
            <p:cNvPr id="1028" name="Picture 4" descr="C:\Users\Gony\Desktop\2013-03-17 16;20;4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58432" y="4725144"/>
              <a:ext cx="1461004" cy="96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Gony\Desktop\2013-03-17 16;19;2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3866" y="4725144"/>
              <a:ext cx="1461007" cy="96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직사각형 63"/>
          <p:cNvSpPr/>
          <p:nvPr/>
        </p:nvSpPr>
        <p:spPr>
          <a:xfrm>
            <a:off x="4860032" y="2598121"/>
            <a:ext cx="943834" cy="968848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KT</a:t>
            </a:r>
            <a:endParaRPr lang="ko-KR" altLang="en-US" sz="12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4" name="직사각형 3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단말기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중심의 시장과 소비자의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변화에 적응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하기 위해</a:t>
              </a:r>
              <a:endPara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3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사도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돌파구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찾으려 노력해왔다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01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SITUATION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60032" y="2107422"/>
            <a:ext cx="3859404" cy="354072"/>
            <a:chOff x="4860032" y="2060848"/>
            <a:chExt cx="3859404" cy="35407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860032" y="2060848"/>
              <a:ext cx="3859404" cy="354072"/>
            </a:xfrm>
            <a:prstGeom prst="roundRect">
              <a:avLst>
                <a:gd name="adj" fmla="val 50000"/>
              </a:avLst>
            </a:prstGeom>
            <a:solidFill>
              <a:srgbClr val="3D1C0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통신 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3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사의 치열한 커뮤니케이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션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경쟁</a:t>
              </a:r>
              <a:endParaRPr lang="ko-KR" altLang="en-US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902509" y="2094855"/>
              <a:ext cx="286058" cy="286058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2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467546" y="2126809"/>
            <a:ext cx="4063951" cy="354072"/>
          </a:xfrm>
          <a:prstGeom prst="roundRect">
            <a:avLst>
              <a:gd name="adj" fmla="val 50000"/>
            </a:avLst>
          </a:prstGeom>
          <a:solidFill>
            <a:srgbClr val="3D1C00"/>
          </a:solidFill>
        </p:spPr>
        <p:txBody>
          <a:bodyPr wrap="square" lIns="360000" tIns="18000" rIns="18000" bIns="18000" anchor="t" anchorCtr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통신</a:t>
            </a:r>
            <a:r>
              <a:rPr lang="en-US" altLang="ko-KR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 </a:t>
            </a:r>
            <a:r>
              <a:rPr lang="en-US" altLang="ko-KR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3</a:t>
            </a:r>
            <a:r>
              <a:rPr lang="ko-KR" altLang="en-US" sz="1400" spc="-1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사의 보조금 지급 경쟁</a:t>
            </a:r>
            <a:endParaRPr lang="ko-KR" altLang="en-US" sz="1400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10022" y="2160816"/>
            <a:ext cx="286058" cy="286058"/>
          </a:xfrm>
          <a:prstGeom prst="ellipse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  <a:t>1</a:t>
            </a:r>
            <a:endParaRPr lang="ko-KR" altLang="en-US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7546" y="5089679"/>
            <a:ext cx="1907354" cy="1212143"/>
          </a:xfrm>
          <a:prstGeom prst="rect">
            <a:avLst/>
          </a:prstGeom>
          <a:noFill/>
        </p:spPr>
        <p:txBody>
          <a:bodyPr wrap="square" lIns="18000" tIns="108000" rIns="18000" bIns="18000" rtlCol="0">
            <a:spAutoFit/>
          </a:bodyPr>
          <a:lstStyle/>
          <a:p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주 </a:t>
            </a:r>
            <a:r>
              <a:rPr lang="ko-KR" altLang="en-US" sz="1200" spc="-100" dirty="0" err="1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수익원이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 통신요금인 통신사는 가입자 확보가 가장 중요하다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</a:p>
          <a:p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휴대폰 가격을 낮추는 것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은 고객을 유치하는 가장 쉽고 빠른 방법이다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</a:p>
          <a:p>
            <a:pPr algn="r"/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출처 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: </a:t>
            </a:r>
            <a:r>
              <a:rPr lang="ko-KR" altLang="en-US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경향신문 </a:t>
            </a:r>
            <a:r>
              <a:rPr lang="en-US" altLang="ko-KR" sz="105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2012.11.01</a:t>
            </a:r>
          </a:p>
        </p:txBody>
      </p:sp>
      <p:pic>
        <p:nvPicPr>
          <p:cNvPr id="44" name="Picture 2" descr="http://www.kukinews.com/photogallery/data13/2012/12/24/all_20121224_06_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467545" y="2589088"/>
            <a:ext cx="4063951" cy="250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2514600" y="5089679"/>
            <a:ext cx="2016897" cy="1235226"/>
          </a:xfrm>
          <a:prstGeom prst="rect">
            <a:avLst/>
          </a:prstGeom>
          <a:noFill/>
        </p:spPr>
        <p:txBody>
          <a:bodyPr wrap="square" lIns="18000" tIns="108000" rIns="18000" bIns="18000" rtlCol="0">
            <a:spAutoFit/>
          </a:bodyPr>
          <a:lstStyle/>
          <a:p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이동통신사가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뿌리는 연간 </a:t>
            </a:r>
            <a:r>
              <a:rPr lang="ko-KR" altLang="en-US" sz="1200" spc="-100" dirty="0" err="1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수조원의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돈은 단말기 구매 보조금으로 쓰인다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 …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17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만원 </a:t>
            </a:r>
            <a:r>
              <a:rPr lang="ko-KR" altLang="en-US" sz="1200" spc="-100" dirty="0" err="1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갤럭시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S3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가 탄생할 수 있는 배경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이다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  <a:b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</a:br>
            <a:endParaRPr lang="en-US" altLang="ko-KR" sz="105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출처 </a:t>
            </a:r>
            <a:r>
              <a:rPr lang="en-US" altLang="ko-KR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: </a:t>
            </a:r>
            <a:r>
              <a: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국감보도자료 </a:t>
            </a:r>
            <a:r>
              <a:rPr lang="en-US" altLang="ko-KR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2012.10.09</a:t>
            </a:r>
            <a:endParaRPr lang="ko-KR" altLang="en-US" sz="105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803866" y="3701607"/>
            <a:ext cx="2915568" cy="960215"/>
            <a:chOff x="5803866" y="2540793"/>
            <a:chExt cx="2915568" cy="960215"/>
          </a:xfrm>
        </p:grpSpPr>
        <p:pic>
          <p:nvPicPr>
            <p:cNvPr id="50" name="Picture 5" descr="C:\Users\Socko\Downloads\0_A000145948_큰이미지.zip_130317\A00014686632D5_LE30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58432" y="2540793"/>
              <a:ext cx="1461002" cy="960215"/>
            </a:xfrm>
            <a:prstGeom prst="rect">
              <a:avLst/>
            </a:prstGeom>
            <a:noFill/>
          </p:spPr>
        </p:pic>
        <p:pic>
          <p:nvPicPr>
            <p:cNvPr id="49" name="Picture 4" descr="C:\Users\Socko\Downloads\0_A000145948_큰이미지.zip_130317\A00014686632D5_LE0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16"/>
            <a:stretch/>
          </p:blipFill>
          <p:spPr bwMode="auto">
            <a:xfrm>
              <a:off x="5803866" y="2540793"/>
              <a:ext cx="1461006" cy="960214"/>
            </a:xfrm>
            <a:prstGeom prst="rect">
              <a:avLst/>
            </a:prstGeom>
            <a:noFill/>
          </p:spPr>
        </p:pic>
      </p:grpSp>
      <p:sp>
        <p:nvSpPr>
          <p:cNvPr id="62" name="직사각형 61"/>
          <p:cNvSpPr/>
          <p:nvPr/>
        </p:nvSpPr>
        <p:spPr>
          <a:xfrm>
            <a:off x="4860032" y="3701607"/>
            <a:ext cx="943834" cy="960215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SKT</a:t>
            </a:r>
            <a:endParaRPr lang="ko-KR" altLang="en-US" sz="12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60032" y="5779126"/>
            <a:ext cx="3859404" cy="524553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/>
          <a:p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3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사 모두 새로운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LTE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시대에 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어울리는 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브랜드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이미지를 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창출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함과</a:t>
            </a:r>
            <a:endParaRPr lang="en-US" altLang="ko-KR" sz="1200" spc="-10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  <a:p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동시에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자사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LTE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서비스의 우수성을 알리기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위해 고심하고 있다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  <a:endParaRPr lang="en-US" altLang="ko-KR" sz="1200" spc="-10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20" pitchFamily="18" charset="-127"/>
              <a:ea typeface="-윤고딕320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3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5" name="직사각형 4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이러한 상황에서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WARP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는 중독성 있는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CM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송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광고를 통해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USP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인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빠른 속도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를 효과적으로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전달해왔고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,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01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SITUATION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pic>
        <p:nvPicPr>
          <p:cNvPr id="40" name="Picture 2" descr="http://postfiles12.naver.net/20121113_187/bennywhang_1352736436962xwhaS_JPEG/ltewarp.jpg?type=w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25" y1="47546" x2="6667" y2="55215"/>
                        <a14:foregroundMark x1="9730" y1="41104" x2="18378" y2="57669"/>
                        <a14:foregroundMark x1="15676" y1="42331" x2="23964" y2="60123"/>
                        <a14:foregroundMark x1="21982" y1="40491" x2="61622" y2="45706"/>
                        <a14:foregroundMark x1="27568" y1="52147" x2="54595" y2="52147"/>
                        <a14:backgroundMark x1="30696" y1="24324" x2="35127" y2="22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187" y="3919201"/>
            <a:ext cx="1926619" cy="11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095654" y="2276872"/>
            <a:ext cx="3059847" cy="3384376"/>
            <a:chOff x="3528378" y="2197844"/>
            <a:chExt cx="3059846" cy="3384376"/>
          </a:xfrm>
        </p:grpSpPr>
        <p:grpSp>
          <p:nvGrpSpPr>
            <p:cNvPr id="42" name="그룹 41"/>
            <p:cNvGrpSpPr/>
            <p:nvPr/>
          </p:nvGrpSpPr>
          <p:grpSpPr>
            <a:xfrm>
              <a:off x="3528379" y="2197844"/>
              <a:ext cx="3059845" cy="354072"/>
              <a:chOff x="541526" y="2825417"/>
              <a:chExt cx="3059845" cy="354072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541526" y="2825417"/>
                <a:ext cx="3059845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2012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년 </a:t>
                </a: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8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월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TV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광고 상기도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위 달성</a:t>
                </a: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528378" y="2701900"/>
              <a:ext cx="3059846" cy="2880320"/>
              <a:chOff x="3528378" y="2701900"/>
              <a:chExt cx="3059846" cy="28803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528379" y="2701900"/>
                <a:ext cx="3059845" cy="2880320"/>
              </a:xfrm>
              <a:prstGeom prst="rect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A2A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940419" y="5102126"/>
                <a:ext cx="258532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출처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: </a:t>
                </a:r>
                <a:r>
                  <a:rPr lang="ko-KR" altLang="en-US" sz="1050" spc="-100" dirty="0" err="1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지노스알앤씨</a:t>
                </a:r>
                <a:r>
                  <a:rPr lang="ko-KR" altLang="en-US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조사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/>
                </a:r>
                <a:b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</a:br>
                <a:r>
                  <a:rPr lang="ko-KR" altLang="en-US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국내 </a:t>
                </a:r>
                <a:r>
                  <a:rPr lang="ko-KR" altLang="en-US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성인남녀 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360</a:t>
                </a:r>
                <a:r>
                  <a:rPr lang="ko-KR" altLang="en-US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명</a:t>
                </a:r>
                <a:r>
                  <a:rPr lang="en-US" altLang="ko-KR" sz="105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, </a:t>
                </a:r>
                <a:r>
                  <a:rPr lang="en-US" altLang="ko-KR" sz="105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2012.8</a:t>
                </a:r>
                <a:endPara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3528378" y="2930644"/>
                <a:ext cx="299736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Q.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최근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TV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광고 중 가장 기억에 남는 광고는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  <a:endPara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570855" y="3114680"/>
                <a:ext cx="29548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</a:t>
                </a:r>
                <a:r>
                  <a:rPr lang="ko-KR" altLang="en-US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위 </a:t>
                </a:r>
                <a:r>
                  <a:rPr lang="en-US" altLang="ko-KR" sz="2000" spc="-18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olleh</a:t>
                </a:r>
                <a:r>
                  <a:rPr lang="en-US" altLang="ko-KR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ko-KR" altLang="en-US" sz="2000" spc="-180" dirty="0" err="1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빠름빠름</a:t>
                </a:r>
                <a:r>
                  <a:rPr lang="ko-KR" altLang="en-US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</a:t>
                </a:r>
                <a:r>
                  <a:rPr lang="en-US" altLang="ko-KR" sz="3200" spc="-180" dirty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18.8</a:t>
                </a:r>
                <a:r>
                  <a:rPr lang="en-US" altLang="ko-KR" sz="2400" spc="-180" dirty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%</a:t>
                </a:r>
                <a:endParaRPr lang="ko-KR" altLang="en-US" sz="3200" spc="-18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570855" y="4211960"/>
                <a:ext cx="29548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</a:t>
                </a:r>
                <a:r>
                  <a:rPr lang="ko-KR" altLang="en-US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위 </a:t>
                </a:r>
                <a:r>
                  <a:rPr lang="en-US" altLang="ko-KR" sz="2000" spc="-18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KT </a:t>
                </a:r>
                <a:r>
                  <a:rPr lang="en-US" altLang="ko-KR" sz="3200" spc="-180" dirty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6</a:t>
                </a:r>
                <a:r>
                  <a:rPr lang="en-US" altLang="ko-KR" sz="3200" spc="-18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6.9</a:t>
                </a:r>
                <a:r>
                  <a:rPr lang="en-US" altLang="ko-KR" sz="2400" spc="-180" dirty="0" smtClean="0">
                    <a:gradFill>
                      <a:gsLst>
                        <a:gs pos="0">
                          <a:srgbClr val="FA2A00"/>
                        </a:gs>
                        <a:gs pos="100000">
                          <a:srgbClr val="FA2A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%</a:t>
                </a:r>
                <a:endParaRPr lang="ko-KR" altLang="en-US" sz="2800" spc="-180" dirty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3528378" y="4005064"/>
                <a:ext cx="299736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Q. 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통신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3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사 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LTE</a:t>
                </a:r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광고 중 가장 기억에 남는 광고는</a:t>
                </a:r>
                <a:r>
                  <a:rPr lang="en-US" altLang="ko-KR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?</a:t>
                </a:r>
                <a:endPara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467544" y="2276872"/>
            <a:ext cx="3337225" cy="3404094"/>
            <a:chOff x="467544" y="2197846"/>
            <a:chExt cx="3337225" cy="3404094"/>
          </a:xfrm>
        </p:grpSpPr>
        <p:grpSp>
          <p:nvGrpSpPr>
            <p:cNvPr id="54" name="그룹 53"/>
            <p:cNvGrpSpPr/>
            <p:nvPr/>
          </p:nvGrpSpPr>
          <p:grpSpPr>
            <a:xfrm>
              <a:off x="467546" y="2197846"/>
              <a:ext cx="3337223" cy="354072"/>
              <a:chOff x="541526" y="2825417"/>
              <a:chExt cx="3337223" cy="354072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541526" y="2825417"/>
                <a:ext cx="3337223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2012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년 </a:t>
                </a: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7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월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MPR(Mind Rating Point) </a:t>
                </a:r>
                <a:r>
                  <a:rPr lang="en-US" altLang="ko-KR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1</a:t>
                </a:r>
                <a:r>
                  <a:rPr lang="ko-KR" altLang="en-US" sz="1400" spc="-1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위</a:t>
                </a: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67544" y="4920712"/>
              <a:ext cx="3337224" cy="681228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버스커버스커가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부른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빠름송의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간결하고 재미있는 가사와 손바닥 그림은 소비자의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흥미를 유발하고 제품에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대한</a:t>
              </a:r>
              <a:endPara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endParaRPr>
            </a:p>
            <a:p>
              <a:pPr algn="just"/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기억을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높이는 역할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을 했다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  <a:endPara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7546" y="2825878"/>
              <a:ext cx="3337223" cy="2094835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971600" y="2551916"/>
              <a:ext cx="28331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한국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CM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전략연구소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2012.7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cxnSp>
        <p:nvCxnSpPr>
          <p:cNvPr id="60" name="직선 연결선 59"/>
          <p:cNvCxnSpPr/>
          <p:nvPr/>
        </p:nvCxnSpPr>
        <p:spPr>
          <a:xfrm>
            <a:off x="4214267" y="3940075"/>
            <a:ext cx="2822620" cy="0"/>
          </a:xfrm>
          <a:prstGeom prst="line">
            <a:avLst/>
          </a:prstGeom>
          <a:ln w="19050">
            <a:solidFill>
              <a:srgbClr val="86B8B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214267" y="5020195"/>
            <a:ext cx="2822620" cy="0"/>
          </a:xfrm>
          <a:prstGeom prst="line">
            <a:avLst/>
          </a:prstGeom>
          <a:ln w="19050">
            <a:solidFill>
              <a:srgbClr val="86B8B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6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14" name="직사각형 13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속도의 빠름이라는 </a:t>
              </a:r>
              <a:r>
                <a:rPr lang="ko-KR" altLang="en-US" sz="2800" spc="-18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컨셉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 아래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에서</a:t>
              </a:r>
              <a:endPara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커뮤니케이션 활동을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확장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해왔다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01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SITUATION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7628" y="2776734"/>
            <a:ext cx="3346104" cy="2217106"/>
            <a:chOff x="487628" y="2697926"/>
            <a:chExt cx="3346104" cy="2217106"/>
          </a:xfrm>
        </p:grpSpPr>
        <p:pic>
          <p:nvPicPr>
            <p:cNvPr id="27" name="Picture 5" descr="C:\Users\sec\Desktop\아기 빠름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7628" y="2697926"/>
              <a:ext cx="1672104" cy="1105389"/>
            </a:xfrm>
            <a:prstGeom prst="rect">
              <a:avLst/>
            </a:prstGeom>
            <a:noFill/>
          </p:spPr>
        </p:pic>
        <p:pic>
          <p:nvPicPr>
            <p:cNvPr id="28" name="그림 27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732" y="2697926"/>
              <a:ext cx="1674000" cy="111171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2020" y="3803315"/>
              <a:ext cx="1671712" cy="111171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28" y="3803315"/>
              <a:ext cx="1653916" cy="1111717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467546" y="2272680"/>
            <a:ext cx="3384375" cy="354072"/>
            <a:chOff x="541526" y="2825417"/>
            <a:chExt cx="3384375" cy="354072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41526" y="2825417"/>
              <a:ext cx="3384375" cy="354072"/>
            </a:xfrm>
            <a:prstGeom prst="roundRect">
              <a:avLst>
                <a:gd name="adj" fmla="val 50000"/>
              </a:avLst>
            </a:prstGeom>
            <a:solidFill>
              <a:srgbClr val="3D1C00"/>
            </a:solidFill>
          </p:spPr>
          <p:txBody>
            <a:bodyPr wrap="square" lIns="360000" tIns="18000" rIns="18000" bIns="18000" anchor="t" anchorCtr="0">
              <a:spAutoFit/>
            </a:bodyPr>
            <a:lstStyle/>
            <a:p>
              <a:pPr>
                <a:spcBef>
                  <a:spcPct val="20000"/>
                </a:spcBef>
                <a:buFont typeface="Arial" pitchFamily="34" charset="0"/>
                <a:buNone/>
              </a:pP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빠름과 재미를 강조한 </a:t>
              </a:r>
              <a:r>
                <a:rPr lang="en-US" altLang="ko-KR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UCC</a:t>
              </a:r>
              <a:r>
                <a: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ko-KR" altLang="en-US" sz="1400" spc="-1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광고 집행</a:t>
              </a:r>
              <a:endParaRPr lang="ko-KR" altLang="en-US" sz="1400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84002" y="2859424"/>
              <a:ext cx="286058" cy="286058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rPr>
                <a:t>1</a:t>
              </a:r>
              <a:endParaRPr lang="ko-KR" altLang="en-US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7544" y="5008982"/>
            <a:ext cx="3337224" cy="681228"/>
          </a:xfrm>
          <a:prstGeom prst="rect">
            <a:avLst/>
          </a:prstGeom>
          <a:noFill/>
        </p:spPr>
        <p:txBody>
          <a:bodyPr wrap="square" lIns="18000" tIns="108000" rIns="18000" bIns="18000" rtlCol="0">
            <a:spAutoFit/>
          </a:bodyPr>
          <a:lstStyle/>
          <a:p>
            <a:pPr algn="just"/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현재 </a:t>
            </a:r>
            <a:r>
              <a:rPr lang="ko-KR" altLang="en-US" sz="1200" spc="-100" dirty="0" err="1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유튜브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(</a:t>
            </a:r>
            <a:r>
              <a:rPr lang="en-US" altLang="ko-KR" sz="1200" spc="-100" dirty="0" err="1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Youtube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)</a:t>
            </a:r>
            <a:r>
              <a:rPr lang="ko-KR" altLang="en-US" sz="1200" spc="-100" dirty="0" err="1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ㆍ펫사미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(</a:t>
            </a:r>
            <a:r>
              <a:rPr lang="en-US" altLang="ko-KR" sz="1200" spc="-100" dirty="0" err="1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Petsami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)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등의 동영상사이트에서 찾은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UCC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들을 광고에 삽입하여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 </a:t>
            </a:r>
            <a:r>
              <a:rPr lang="en-US" altLang="ko-KR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1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차원적인 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빠른</a:t>
            </a:r>
            <a:endParaRPr lang="en-US" altLang="ko-KR" sz="1200" spc="-100" dirty="0" smtClean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-윤고딕350" pitchFamily="18" charset="-127"/>
              <a:ea typeface="-윤고딕350" pitchFamily="18" charset="-127"/>
              <a:cs typeface="조선일보명조" pitchFamily="18" charset="-127"/>
            </a:endParaRPr>
          </a:p>
          <a:p>
            <a:pPr algn="just"/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속도</a:t>
            </a:r>
            <a:r>
              <a:rPr lang="ko-KR" altLang="en-US" sz="1200" spc="-100" dirty="0" smtClean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를 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보여주는 총 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16</a:t>
            </a:r>
            <a:r>
              <a:rPr lang="ko-KR" altLang="en-US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편의 광고들을 집행하고 있다</a:t>
            </a:r>
            <a:r>
              <a:rPr lang="en-US" altLang="ko-KR" sz="1200" spc="-10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-윤고딕320" pitchFamily="18" charset="-127"/>
                <a:ea typeface="-윤고딕320" pitchFamily="18" charset="-127"/>
                <a:cs typeface="조선일보명조" pitchFamily="18" charset="-127"/>
              </a:rPr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4127252" y="2272680"/>
            <a:ext cx="3532118" cy="3417530"/>
            <a:chOff x="4139952" y="2272680"/>
            <a:chExt cx="3532118" cy="3417530"/>
          </a:xfrm>
        </p:grpSpPr>
        <p:grpSp>
          <p:nvGrpSpPr>
            <p:cNvPr id="35" name="그룹 34"/>
            <p:cNvGrpSpPr/>
            <p:nvPr/>
          </p:nvGrpSpPr>
          <p:grpSpPr>
            <a:xfrm>
              <a:off x="4139953" y="2272680"/>
              <a:ext cx="3532117" cy="354072"/>
              <a:chOff x="541526" y="2825417"/>
              <a:chExt cx="3532117" cy="354072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541526" y="2825417"/>
                <a:ext cx="3532117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빠른 속도를 형상화한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WARP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스티커를 활용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4139952" y="2757895"/>
              <a:ext cx="3532118" cy="2251087"/>
              <a:chOff x="4457011" y="2420887"/>
              <a:chExt cx="3532118" cy="2251087"/>
            </a:xfrm>
          </p:grpSpPr>
          <p:pic>
            <p:nvPicPr>
              <p:cNvPr id="39" name="Picture 3" descr="C:\Users\Socko\Desktop\워프스티커 이미지\ilmo_warp_02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87"/>
              <a:stretch/>
            </p:blipFill>
            <p:spPr bwMode="auto">
              <a:xfrm>
                <a:off x="4457011" y="3284488"/>
                <a:ext cx="1944217" cy="1387486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C:\Users\Socko\Desktop\워프스티커 이미지\WARP_%BD%BA%C6%BC%C4%BF%B8%B8%B5%E9%B1%E2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457013" y="2420888"/>
                <a:ext cx="1944216" cy="863600"/>
              </a:xfrm>
              <a:prstGeom prst="rect">
                <a:avLst/>
              </a:prstGeom>
              <a:noFill/>
            </p:spPr>
          </p:pic>
          <p:pic>
            <p:nvPicPr>
              <p:cNvPr id="41" name="Picture 4" descr="C:\Users\Socko\Desktop\워프스티커 이미지\2013-03-17 15;47;15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395672" y="2420887"/>
                <a:ext cx="1593457" cy="2251087"/>
              </a:xfrm>
              <a:prstGeom prst="rect">
                <a:avLst/>
              </a:prstGeom>
              <a:noFill/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139952" y="5008982"/>
              <a:ext cx="3532117" cy="681228"/>
            </a:xfrm>
            <a:prstGeom prst="rect">
              <a:avLst/>
            </a:prstGeom>
            <a:noFill/>
          </p:spPr>
          <p:txBody>
            <a:bodyPr wrap="square" lIns="18000" tIns="108000" rIns="18000" bIns="18000" rtlCol="0">
              <a:spAutoFit/>
            </a:bodyPr>
            <a:lstStyle/>
            <a:p>
              <a:pPr algn="just"/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빠른 속도를 형상화한 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WARP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의 심볼을 담은 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[WARP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스티커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]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를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제작하였다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의류나</a:t>
              </a:r>
              <a:r>
                <a:rPr lang="en-US" altLang="ko-KR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err="1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이모티콘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</a:t>
              </a:r>
              <a:r>
                <a:rPr lang="ko-KR" altLang="en-US" sz="1200" spc="-100" dirty="0" smtClean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등에 이를 활용함으로써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소비자들과 만날 수 있는 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접점을 넓히고자</a:t>
              </a:r>
              <a:r>
                <a:rPr lang="ko-KR" altLang="en-US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 했다</a:t>
              </a:r>
              <a:r>
                <a:rPr lang="en-US" altLang="ko-KR" sz="12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20" pitchFamily="18" charset="-127"/>
                  <a:ea typeface="-윤고딕320" pitchFamily="18" charset="-127"/>
                  <a:cs typeface="조선일보명조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0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0" y="144934"/>
            <a:ext cx="9144000" cy="1333614"/>
            <a:chOff x="0" y="144934"/>
            <a:chExt cx="9144000" cy="1333614"/>
          </a:xfrm>
        </p:grpSpPr>
        <p:sp>
          <p:nvSpPr>
            <p:cNvPr id="42" name="직사각형 41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476" y="473745"/>
              <a:ext cx="86409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하지만 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1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차원적인 빠름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에 대한 메시지 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전달은</a:t>
              </a:r>
              <a:endParaRPr lang="en-US" altLang="ko-KR" sz="28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소비자에게 한 가지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의문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을 가지게 했다</a:t>
              </a:r>
              <a:r>
                <a:rPr lang="en-US" altLang="ko-KR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.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02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PROBLEM</a:t>
              </a:r>
              <a:endParaRPr lang="ko-KR" altLang="en-US" sz="1400" spc="-140" dirty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77916" y="5541935"/>
            <a:ext cx="3981522" cy="767456"/>
            <a:chOff x="4731763" y="5445224"/>
            <a:chExt cx="3981522" cy="767456"/>
          </a:xfrm>
        </p:grpSpPr>
        <p:sp>
          <p:nvSpPr>
            <p:cNvPr id="147" name="직사각형 146"/>
            <p:cNvSpPr/>
            <p:nvPr/>
          </p:nvSpPr>
          <p:spPr>
            <a:xfrm>
              <a:off x="4735954" y="5445224"/>
              <a:ext cx="3977331" cy="767456"/>
            </a:xfrm>
            <a:prstGeom prst="rect">
              <a:avLst/>
            </a:prstGeom>
            <a:solidFill>
              <a:srgbClr val="3D1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731763" y="5746692"/>
              <a:ext cx="3977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8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“… </a:t>
              </a:r>
              <a:r>
                <a:rPr lang="ko-KR" altLang="en-US" sz="2000" spc="-18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그래서 빠른 게 </a:t>
              </a:r>
              <a:r>
                <a:rPr lang="ko-KR" altLang="en-US" sz="2000" spc="-18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뭐가</a:t>
              </a:r>
              <a:r>
                <a:rPr lang="ko-KR" altLang="en-US" sz="2000" spc="-18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좋은 거야</a:t>
              </a:r>
              <a:r>
                <a:rPr lang="en-US" altLang="ko-KR" sz="2000" spc="-180" dirty="0" smtClean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?”</a:t>
              </a:r>
              <a:endParaRPr lang="en-US" altLang="ko-KR" sz="2000" spc="-180" dirty="0">
                <a:gradFill>
                  <a:gsLst>
                    <a:gs pos="0">
                      <a:srgbClr val="FFF5C0"/>
                    </a:gs>
                    <a:gs pos="100000">
                      <a:srgbClr val="FFF5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7916" y="2032382"/>
            <a:ext cx="4002187" cy="3744971"/>
            <a:chOff x="4677916" y="2032382"/>
            <a:chExt cx="4002187" cy="3744971"/>
          </a:xfrm>
        </p:grpSpPr>
        <p:sp>
          <p:nvSpPr>
            <p:cNvPr id="119" name="직사각형 118"/>
            <p:cNvSpPr/>
            <p:nvPr/>
          </p:nvSpPr>
          <p:spPr>
            <a:xfrm>
              <a:off x="4682107" y="2536437"/>
              <a:ext cx="3977331" cy="3240916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677916" y="2032382"/>
              <a:ext cx="3981522" cy="354072"/>
              <a:chOff x="4195069" y="1973770"/>
              <a:chExt cx="3981522" cy="354072"/>
            </a:xfrm>
          </p:grpSpPr>
          <p:sp>
            <p:nvSpPr>
              <p:cNvPr id="122" name="모서리가 둥근 직사각형 121"/>
              <p:cNvSpPr/>
              <p:nvPr/>
            </p:nvSpPr>
            <p:spPr>
              <a:xfrm>
                <a:off x="4195069" y="1973770"/>
                <a:ext cx="3981522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소비자에게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 [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빠름 빠름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] 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광고는 </a:t>
                </a: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…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4237545" y="2007777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5846935" y="5522673"/>
              <a:ext cx="28331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자체 </a:t>
              </a:r>
              <a:r>
                <a:rPr lang="en-US" altLang="ko-KR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depth interview </a:t>
              </a:r>
              <a:r>
                <a:rPr lang="ko-KR" altLang="en-US" sz="105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결과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4843116" y="2679594"/>
              <a:ext cx="3680712" cy="2954605"/>
              <a:chOff x="4355976" y="2968421"/>
              <a:chExt cx="3680712" cy="2954605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4355976" y="2968421"/>
                <a:ext cx="3672407" cy="892627"/>
                <a:chOff x="4355976" y="2912244"/>
                <a:chExt cx="3672407" cy="892627"/>
              </a:xfrm>
            </p:grpSpPr>
            <p:sp>
              <p:nvSpPr>
                <p:cNvPr id="138" name="TextBox 137"/>
                <p:cNvSpPr txBox="1"/>
                <p:nvPr/>
              </p:nvSpPr>
              <p:spPr>
                <a:xfrm>
                  <a:off x="5076057" y="3060070"/>
                  <a:ext cx="2952326" cy="572174"/>
                </a:xfrm>
                <a:prstGeom prst="rect">
                  <a:avLst/>
                </a:prstGeom>
                <a:noFill/>
              </p:spPr>
              <p:txBody>
                <a:bodyPr wrap="square" lIns="144000" tIns="0" rIns="18000" bIns="18000" rtlCol="0">
                  <a:spAutoFit/>
                </a:bodyPr>
                <a:lstStyle>
                  <a:defPPr>
                    <a:defRPr lang="ko-KR"/>
                  </a:defPPr>
                  <a:lvl1pPr algn="just"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20" pitchFamily="18" charset="-127"/>
                      <a:ea typeface="-윤고딕320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ko-KR" altLang="en-US" b="0" dirty="0"/>
                    <a:t>개가 썰매를 타고 내려오는 광고를 봤어요</a:t>
                  </a:r>
                  <a:r>
                    <a:rPr lang="en-US" altLang="ko-KR" b="0" dirty="0"/>
                    <a:t>. </a:t>
                  </a:r>
                </a:p>
                <a:p>
                  <a:r>
                    <a:rPr lang="ko-KR" altLang="en-US" b="0" dirty="0"/>
                    <a:t>재미있긴 한데 </a:t>
                  </a:r>
                  <a:r>
                    <a:rPr lang="ko-KR" altLang="en-US" b="0" dirty="0">
                      <a:latin typeface="-윤고딕350" pitchFamily="18" charset="-127"/>
                      <a:ea typeface="-윤고딕350" pitchFamily="18" charset="-127"/>
                    </a:rPr>
                    <a:t>무슨 의미인지는 잘 모르겠던데</a:t>
                  </a:r>
                  <a:r>
                    <a:rPr lang="en-US" altLang="ko-KR" b="0" dirty="0">
                      <a:latin typeface="-윤고딕350" pitchFamily="18" charset="-127"/>
                      <a:ea typeface="-윤고딕350" pitchFamily="18" charset="-127"/>
                    </a:rPr>
                    <a:t>?</a:t>
                  </a:r>
                </a:p>
                <a:p>
                  <a:r>
                    <a:rPr lang="en-US" altLang="ko-KR" b="0" dirty="0"/>
                    <a:t>WARP</a:t>
                  </a:r>
                  <a:r>
                    <a:rPr lang="ko-KR" altLang="en-US" b="0" dirty="0"/>
                    <a:t>와는 연결이 되지 않는 것 같아요</a:t>
                  </a:r>
                  <a:r>
                    <a:rPr lang="en-US" altLang="ko-KR" b="0" dirty="0"/>
                    <a:t>.</a:t>
                  </a:r>
                </a:p>
              </p:txBody>
            </p:sp>
            <p:pic>
              <p:nvPicPr>
                <p:cNvPr id="139" name="그림 138" descr="ohs.jpg"/>
                <p:cNvPicPr>
                  <a:picLocks/>
                </p:cNvPicPr>
                <p:nvPr/>
              </p:nvPicPr>
              <p:blipFill rotWithShape="1">
                <a:blip r:embed="rId3" cstate="screen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55976" y="2912244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140" name="TextBox 139"/>
                <p:cNvSpPr txBox="1"/>
                <p:nvPr/>
              </p:nvSpPr>
              <p:spPr>
                <a:xfrm>
                  <a:off x="4355976" y="3523752"/>
                  <a:ext cx="720000" cy="281119"/>
                </a:xfrm>
                <a:prstGeom prst="rect">
                  <a:avLst/>
                </a:prstGeom>
                <a:noFill/>
              </p:spPr>
              <p:txBody>
                <a:bodyPr wrap="square" lIns="18000" tIns="108000" rIns="18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pPr algn="just"/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(25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세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,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 대학생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)</a:t>
                  </a:r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4355976" y="3935825"/>
                <a:ext cx="3680712" cy="907935"/>
                <a:chOff x="4355976" y="3789040"/>
                <a:chExt cx="3680712" cy="907935"/>
              </a:xfrm>
            </p:grpSpPr>
            <p:sp>
              <p:nvSpPr>
                <p:cNvPr id="135" name="TextBox 134"/>
                <p:cNvSpPr txBox="1"/>
                <p:nvPr/>
              </p:nvSpPr>
              <p:spPr>
                <a:xfrm>
                  <a:off x="4355976" y="3936866"/>
                  <a:ext cx="2960712" cy="572174"/>
                </a:xfrm>
                <a:prstGeom prst="rect">
                  <a:avLst/>
                </a:prstGeom>
                <a:noFill/>
              </p:spPr>
              <p:txBody>
                <a:bodyPr wrap="square" lIns="18000" tIns="0" rIns="14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pPr algn="just"/>
                  <a:r>
                    <a:rPr lang="ko-KR" altLang="en-US" b="0" dirty="0">
                      <a:latin typeface="-윤고딕320" pitchFamily="18" charset="-127"/>
                      <a:ea typeface="-윤고딕320" pitchFamily="18" charset="-127"/>
                    </a:rPr>
                    <a:t>예전에 </a:t>
                  </a:r>
                  <a:r>
                    <a:rPr lang="ko-KR" altLang="en-US" b="0" dirty="0" err="1">
                      <a:latin typeface="-윤고딕320" pitchFamily="18" charset="-127"/>
                      <a:ea typeface="-윤고딕320" pitchFamily="18" charset="-127"/>
                    </a:rPr>
                    <a:t>버스커버스커</a:t>
                  </a:r>
                  <a:r>
                    <a:rPr lang="ko-KR" altLang="en-US" b="0" dirty="0">
                      <a:latin typeface="-윤고딕320" pitchFamily="18" charset="-127"/>
                      <a:ea typeface="-윤고딕320" pitchFamily="18" charset="-127"/>
                    </a:rPr>
                    <a:t> 광고 때는 </a:t>
                  </a:r>
                  <a:r>
                    <a:rPr lang="ko-KR" altLang="en-US" b="0" dirty="0" err="1">
                      <a:latin typeface="-윤고딕320" pitchFamily="18" charset="-127"/>
                      <a:ea typeface="-윤고딕320" pitchFamily="18" charset="-127"/>
                    </a:rPr>
                    <a:t>빠름빠름이</a:t>
                  </a:r>
                  <a:r>
                    <a:rPr lang="ko-KR" altLang="en-US" b="0" dirty="0">
                      <a:latin typeface="-윤고딕320" pitchFamily="18" charset="-127"/>
                      <a:ea typeface="-윤고딕320" pitchFamily="18" charset="-127"/>
                    </a:rPr>
                    <a:t> 신선하고 좋았는데 계속 하니까 </a:t>
                  </a:r>
                  <a:r>
                    <a:rPr lang="ko-KR" altLang="en-US" b="0" dirty="0" err="1">
                      <a:latin typeface="-윤고딕320" pitchFamily="18" charset="-127"/>
                      <a:ea typeface="-윤고딕320" pitchFamily="18" charset="-127"/>
                    </a:rPr>
                    <a:t>지겹더라구요</a:t>
                  </a:r>
                  <a:r>
                    <a:rPr lang="en-US" altLang="ko-KR" b="0" dirty="0">
                      <a:latin typeface="-윤고딕320" pitchFamily="18" charset="-127"/>
                      <a:ea typeface="-윤고딕320" pitchFamily="18" charset="-127"/>
                    </a:rPr>
                    <a:t>. </a:t>
                  </a:r>
                  <a:r>
                    <a:rPr lang="ko-KR" altLang="en-US" b="0" dirty="0" err="1">
                      <a:latin typeface="-윤고딕350" pitchFamily="18" charset="-127"/>
                      <a:ea typeface="-윤고딕350" pitchFamily="18" charset="-127"/>
                    </a:rPr>
                    <a:t>빠름빠름</a:t>
                  </a:r>
                  <a:r>
                    <a:rPr lang="ko-KR" altLang="en-US" b="0" dirty="0">
                      <a:latin typeface="-윤고딕350" pitchFamily="18" charset="-127"/>
                      <a:ea typeface="-윤고딕350" pitchFamily="18" charset="-127"/>
                    </a:rPr>
                    <a:t> 하는데 뭐가 빠른지도 모르겠고</a:t>
                  </a:r>
                  <a:r>
                    <a:rPr lang="en-US" altLang="ko-KR" b="0" dirty="0">
                      <a:latin typeface="-윤고딕350" pitchFamily="18" charset="-127"/>
                      <a:ea typeface="-윤고딕350" pitchFamily="18" charset="-127"/>
                    </a:rPr>
                    <a:t>.</a:t>
                  </a:r>
                </a:p>
              </p:txBody>
            </p:sp>
            <p:pic>
              <p:nvPicPr>
                <p:cNvPr id="136" name="Picture 2"/>
                <p:cNvPicPr>
                  <a:picLocks noChangeArrowheads="1"/>
                </p:cNvPicPr>
                <p:nvPr/>
              </p:nvPicPr>
              <p:blipFill rotWithShape="1">
                <a:blip r:embed="rId5" cstate="screen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316688" y="3789040"/>
                  <a:ext cx="72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7" name="TextBox 136"/>
                <p:cNvSpPr txBox="1"/>
                <p:nvPr/>
              </p:nvSpPr>
              <p:spPr>
                <a:xfrm>
                  <a:off x="7316688" y="4415856"/>
                  <a:ext cx="711695" cy="281119"/>
                </a:xfrm>
                <a:prstGeom prst="rect">
                  <a:avLst/>
                </a:prstGeom>
                <a:noFill/>
              </p:spPr>
              <p:txBody>
                <a:bodyPr wrap="square" lIns="18000" tIns="108000" rIns="18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pPr algn="just"/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(29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세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,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 직장인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)</a:t>
                  </a: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4355976" y="5013176"/>
                <a:ext cx="3625256" cy="909850"/>
                <a:chOff x="4355976" y="4767679"/>
                <a:chExt cx="3625256" cy="909850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5076056" y="4767679"/>
                  <a:ext cx="2905176" cy="756840"/>
                </a:xfrm>
                <a:prstGeom prst="rect">
                  <a:avLst/>
                </a:prstGeom>
                <a:noFill/>
              </p:spPr>
              <p:txBody>
                <a:bodyPr wrap="square" lIns="144000" tIns="0" rIns="18000" bIns="18000" rtlCol="0">
                  <a:spAutoFit/>
                </a:bodyPr>
                <a:lstStyle>
                  <a:defPPr>
                    <a:defRPr lang="ko-KR"/>
                  </a:defPPr>
                  <a:lvl1pPr algn="just"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-윤고딕320" pitchFamily="18" charset="-127"/>
                      <a:ea typeface="-윤고딕320" pitchFamily="18" charset="-127"/>
                      <a:cs typeface="조선일보명조" pitchFamily="18" charset="-127"/>
                    </a:defRPr>
                  </a:lvl1pPr>
                </a:lstStyle>
                <a:p>
                  <a:r>
                    <a:rPr lang="ko-KR" altLang="en-US" b="0" dirty="0"/>
                    <a:t>요즘 </a:t>
                  </a:r>
                  <a:r>
                    <a:rPr lang="en-US" altLang="ko-KR" b="0" dirty="0"/>
                    <a:t>UCC</a:t>
                  </a:r>
                  <a:r>
                    <a:rPr lang="ko-KR" altLang="en-US" b="0" dirty="0"/>
                    <a:t>로 광고하는 것 같던데</a:t>
                  </a:r>
                  <a:r>
                    <a:rPr lang="en-US" altLang="ko-KR" b="0" dirty="0"/>
                    <a:t>,  </a:t>
                  </a:r>
                  <a:r>
                    <a:rPr lang="ko-KR" altLang="en-US" b="0" dirty="0"/>
                    <a:t>재미있게 보고</a:t>
                  </a:r>
                  <a:endParaRPr lang="en-US" altLang="ko-KR" b="0" dirty="0"/>
                </a:p>
                <a:p>
                  <a:r>
                    <a:rPr lang="ko-KR" altLang="en-US" b="0" dirty="0"/>
                    <a:t>있지만 왜 하는지는 잘 모르겠어요</a:t>
                  </a:r>
                  <a:r>
                    <a:rPr lang="en-US" altLang="ko-KR" b="0" dirty="0"/>
                    <a:t>. </a:t>
                  </a:r>
                  <a:r>
                    <a:rPr lang="ko-KR" altLang="en-US" b="0" dirty="0"/>
                    <a:t>빠른 상황들을 보여주는데 사실 </a:t>
                  </a:r>
                  <a:r>
                    <a:rPr lang="ko-KR" altLang="en-US" b="0" dirty="0">
                      <a:latin typeface="-윤고딕350" pitchFamily="18" charset="-127"/>
                      <a:ea typeface="-윤고딕350" pitchFamily="18" charset="-127"/>
                    </a:rPr>
                    <a:t>빠른 게 왜 좋은지도 이해가</a:t>
                  </a:r>
                  <a:endParaRPr lang="en-US" altLang="ko-KR" b="0" dirty="0">
                    <a:latin typeface="-윤고딕350" pitchFamily="18" charset="-127"/>
                    <a:ea typeface="-윤고딕350" pitchFamily="18" charset="-127"/>
                  </a:endParaRPr>
                </a:p>
                <a:p>
                  <a:r>
                    <a:rPr lang="ko-KR" altLang="en-US" b="0" dirty="0">
                      <a:latin typeface="-윤고딕350" pitchFamily="18" charset="-127"/>
                      <a:ea typeface="-윤고딕350" pitchFamily="18" charset="-127"/>
                    </a:rPr>
                    <a:t>안 되는</a:t>
                  </a:r>
                  <a:r>
                    <a:rPr lang="ko-KR" altLang="en-US" b="0" dirty="0"/>
                    <a:t> 상황들이었어요</a:t>
                  </a:r>
                  <a:r>
                    <a:rPr lang="en-US" altLang="ko-KR" b="0" dirty="0"/>
                    <a:t>.</a:t>
                  </a:r>
                </a:p>
              </p:txBody>
            </p:sp>
            <p:pic>
              <p:nvPicPr>
                <p:cNvPr id="133" name="Picture 3"/>
                <p:cNvPicPr>
                  <a:picLocks noChangeArrowheads="1"/>
                </p:cNvPicPr>
                <p:nvPr/>
              </p:nvPicPr>
              <p:blipFill rotWithShape="1">
                <a:blip r:embed="rId7" cstate="screen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355976" y="4775944"/>
                  <a:ext cx="720000" cy="72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4" name="TextBox 133"/>
                <p:cNvSpPr txBox="1"/>
                <p:nvPr/>
              </p:nvSpPr>
              <p:spPr>
                <a:xfrm>
                  <a:off x="4355976" y="5396410"/>
                  <a:ext cx="720000" cy="281119"/>
                </a:xfrm>
                <a:prstGeom prst="rect">
                  <a:avLst/>
                </a:prstGeom>
                <a:noFill/>
              </p:spPr>
              <p:txBody>
                <a:bodyPr wrap="square" lIns="18000" tIns="108000" rIns="18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200" b="1" spc="-100">
                      <a:gradFill>
                        <a:gsLst>
                          <a:gs pos="0">
                            <a:srgbClr val="3D1C00"/>
                          </a:gs>
                          <a:gs pos="100000">
                            <a:srgbClr val="3D1C00"/>
                          </a:gs>
                        </a:gsLst>
                        <a:lin ang="5400000" scaled="0"/>
                      </a:gradFill>
                      <a:latin typeface="조선일보명조" pitchFamily="18" charset="-127"/>
                      <a:ea typeface="조선일보명조" pitchFamily="18" charset="-127"/>
                      <a:cs typeface="조선일보명조" pitchFamily="18" charset="-127"/>
                    </a:defRPr>
                  </a:lvl1pPr>
                </a:lstStyle>
                <a:p>
                  <a:pPr algn="just"/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(32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세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, </a:t>
                  </a:r>
                  <a:r>
                    <a:rPr lang="ko-KR" altLang="en-US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직장인</a:t>
                  </a:r>
                  <a:r>
                    <a:rPr lang="en-US" altLang="ko-KR" sz="1000" b="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</a:rPr>
                    <a:t>)</a:t>
                  </a:r>
                </a:p>
              </p:txBody>
            </p:sp>
          </p:grpSp>
        </p:grpSp>
        <p:cxnSp>
          <p:nvCxnSpPr>
            <p:cNvPr id="127" name="직선 연결선 126"/>
            <p:cNvCxnSpPr/>
            <p:nvPr/>
          </p:nvCxnSpPr>
          <p:spPr>
            <a:xfrm>
              <a:off x="5710540" y="3525711"/>
              <a:ext cx="2822620" cy="0"/>
            </a:xfrm>
            <a:prstGeom prst="line">
              <a:avLst/>
            </a:prstGeom>
            <a:ln w="19050">
              <a:solidFill>
                <a:srgbClr val="86B8B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4876521" y="4510963"/>
              <a:ext cx="2822620" cy="0"/>
            </a:xfrm>
            <a:prstGeom prst="line">
              <a:avLst/>
            </a:prstGeom>
            <a:ln w="19050">
              <a:solidFill>
                <a:srgbClr val="86B8B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이등변 삼각형 80"/>
          <p:cNvSpPr/>
          <p:nvPr/>
        </p:nvSpPr>
        <p:spPr>
          <a:xfrm rot="5400000">
            <a:off x="3901990" y="4032088"/>
            <a:ext cx="984861" cy="269057"/>
          </a:xfrm>
          <a:prstGeom prst="triangle">
            <a:avLst/>
          </a:prstGeom>
          <a:gradFill>
            <a:gsLst>
              <a:gs pos="45000">
                <a:srgbClr val="FA2A00"/>
              </a:gs>
              <a:gs pos="100000">
                <a:srgbClr val="FA2A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67544" y="2032382"/>
            <a:ext cx="3643380" cy="4268468"/>
            <a:chOff x="467544" y="2032382"/>
            <a:chExt cx="3643380" cy="4268468"/>
          </a:xfrm>
        </p:grpSpPr>
        <p:grpSp>
          <p:nvGrpSpPr>
            <p:cNvPr id="84" name="그룹 83"/>
            <p:cNvGrpSpPr/>
            <p:nvPr/>
          </p:nvGrpSpPr>
          <p:grpSpPr>
            <a:xfrm>
              <a:off x="467544" y="2032382"/>
              <a:ext cx="3643380" cy="354072"/>
              <a:chOff x="541526" y="2825417"/>
              <a:chExt cx="3643380" cy="354072"/>
            </a:xfrm>
          </p:grpSpPr>
          <p:sp>
            <p:nvSpPr>
              <p:cNvPr id="152" name="모서리가 둥근 직사각형 151"/>
              <p:cNvSpPr/>
              <p:nvPr/>
            </p:nvSpPr>
            <p:spPr>
              <a:xfrm>
                <a:off x="541526" y="2825417"/>
                <a:ext cx="364338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3D1C0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ko-KR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6</a:t>
                </a:r>
                <a:r>
                  <a:rPr lang="ko-KR" altLang="en-US" sz="1400" spc="-100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rPr>
                  <a:t>개월 내 전환 고객의 통신사별 선택 이유</a:t>
                </a:r>
                <a:endParaRPr lang="ko-KR" altLang="en-US" sz="1400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584002" y="2859424"/>
                <a:ext cx="286058" cy="286058"/>
              </a:xfrm>
              <a:prstGeom prst="ellipse">
                <a:avLst/>
              </a:prstGeom>
              <a:solidFill>
                <a:srgbClr val="FFF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sp>
          <p:nvSpPr>
            <p:cNvPr id="85" name="직사각형 84"/>
            <p:cNvSpPr/>
            <p:nvPr/>
          </p:nvSpPr>
          <p:spPr>
            <a:xfrm>
              <a:off x="467544" y="2527896"/>
              <a:ext cx="3643380" cy="3772954"/>
            </a:xfrm>
            <a:prstGeom prst="rect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A2A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652" y="5884617"/>
              <a:ext cx="35283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출처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: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Marketing Insight</a:t>
              </a:r>
            </a:p>
            <a:p>
              <a:pPr algn="r"/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2012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하반기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(16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차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) 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이동통신 기획조사 주요결과 </a:t>
              </a:r>
              <a:r>
                <a:rPr lang="en-US" altLang="ko-KR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16-03</a:t>
              </a:r>
              <a:r>
                <a:rPr lang="ko-KR" altLang="en-US" sz="1050" spc="-100" dirty="0" smtClean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호</a:t>
              </a:r>
              <a:endParaRPr lang="ko-KR" altLang="en-US" sz="1050" spc="-100" dirty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67544" y="2589607"/>
              <a:ext cx="3264743" cy="1001113"/>
              <a:chOff x="755576" y="2492896"/>
              <a:chExt cx="3264743" cy="1001113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755576" y="2492896"/>
                <a:ext cx="22848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00" dirty="0" smtClean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무선데이터 품질</a:t>
                </a:r>
                <a:endParaRPr lang="ko-KR" altLang="en-US" sz="1200" spc="-100" dirty="0">
                  <a:gradFill>
                    <a:gsLst>
                      <a:gs pos="0">
                        <a:srgbClr val="262626"/>
                      </a:gs>
                      <a:gs pos="100000">
                        <a:srgbClr val="262626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805872" y="2782252"/>
                <a:ext cx="1342239" cy="261610"/>
                <a:chOff x="860807" y="2912406"/>
                <a:chExt cx="1342239" cy="261610"/>
              </a:xfrm>
            </p:grpSpPr>
            <p:sp>
              <p:nvSpPr>
                <p:cNvPr id="149" name="TextBox 148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SKT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1355337" y="2953932"/>
                  <a:ext cx="814483" cy="183547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1527195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8%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121" name="그룹 120"/>
              <p:cNvGrpSpPr/>
              <p:nvPr/>
            </p:nvGrpSpPr>
            <p:grpSpPr>
              <a:xfrm>
                <a:off x="805872" y="3007325"/>
                <a:ext cx="1298010" cy="261610"/>
                <a:chOff x="860807" y="2912406"/>
                <a:chExt cx="1298010" cy="261610"/>
              </a:xfrm>
            </p:grpSpPr>
            <p:sp>
              <p:nvSpPr>
                <p:cNvPr id="145" name="TextBox 144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1355338" y="2953932"/>
                  <a:ext cx="770367" cy="178559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1482966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7%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805872" y="3232399"/>
                <a:ext cx="3214447" cy="261610"/>
                <a:chOff x="860807" y="2912406"/>
                <a:chExt cx="3214447" cy="261610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LGU+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1355337" y="2953932"/>
                  <a:ext cx="2695534" cy="178559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399403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29%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cxnSp>
            <p:nvCxnSpPr>
              <p:cNvPr id="141" name="직선 연결선 140"/>
              <p:cNvCxnSpPr/>
              <p:nvPr/>
            </p:nvCxnSpPr>
            <p:spPr>
              <a:xfrm>
                <a:off x="1300403" y="2792823"/>
                <a:ext cx="0" cy="698805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/>
            <p:cNvGrpSpPr/>
            <p:nvPr/>
          </p:nvGrpSpPr>
          <p:grpSpPr>
            <a:xfrm flipH="1">
              <a:off x="1639097" y="3696879"/>
              <a:ext cx="2284831" cy="1001113"/>
              <a:chOff x="801296" y="2492896"/>
              <a:chExt cx="2284831" cy="1001113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801296" y="2492896"/>
                <a:ext cx="22848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기업 이미지</a:t>
                </a:r>
              </a:p>
            </p:txBody>
          </p:sp>
          <p:grpSp>
            <p:nvGrpSpPr>
              <p:cNvPr id="105" name="그룹 104"/>
              <p:cNvGrpSpPr/>
              <p:nvPr/>
            </p:nvGrpSpPr>
            <p:grpSpPr>
              <a:xfrm>
                <a:off x="825794" y="2782252"/>
                <a:ext cx="2235529" cy="261610"/>
                <a:chOff x="880729" y="2912406"/>
                <a:chExt cx="2235529" cy="261610"/>
              </a:xfrm>
            </p:grpSpPr>
            <p:sp>
              <p:nvSpPr>
                <p:cNvPr id="115" name="TextBox 114"/>
                <p:cNvSpPr txBox="1"/>
                <p:nvPr/>
              </p:nvSpPr>
              <p:spPr>
                <a:xfrm>
                  <a:off x="880729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SKT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355339" y="2953932"/>
                  <a:ext cx="1445109" cy="178559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2440407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10%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106" name="그룹 105"/>
              <p:cNvGrpSpPr/>
              <p:nvPr/>
            </p:nvGrpSpPr>
            <p:grpSpPr>
              <a:xfrm>
                <a:off x="825794" y="3007325"/>
                <a:ext cx="1462491" cy="261610"/>
                <a:chOff x="880729" y="2912406"/>
                <a:chExt cx="1462491" cy="261610"/>
              </a:xfrm>
            </p:grpSpPr>
            <p:sp>
              <p:nvSpPr>
                <p:cNvPr id="112" name="TextBox 111"/>
                <p:cNvSpPr txBox="1"/>
                <p:nvPr/>
              </p:nvSpPr>
              <p:spPr>
                <a:xfrm>
                  <a:off x="880729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355338" y="2953932"/>
                  <a:ext cx="623367" cy="178559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1667369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3%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825794" y="3232399"/>
                <a:ext cx="1462491" cy="261610"/>
                <a:chOff x="880729" y="2912406"/>
                <a:chExt cx="1462491" cy="261610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880729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LGU+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355338" y="2953932"/>
                  <a:ext cx="623368" cy="176185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1667369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3%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cxnSp>
            <p:nvCxnSpPr>
              <p:cNvPr id="108" name="직선 연결선 107"/>
              <p:cNvCxnSpPr/>
              <p:nvPr/>
            </p:nvCxnSpPr>
            <p:spPr>
              <a:xfrm>
                <a:off x="1300403" y="2792823"/>
                <a:ext cx="0" cy="698805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467544" y="4804151"/>
              <a:ext cx="3264743" cy="1001113"/>
              <a:chOff x="755576" y="2492896"/>
              <a:chExt cx="3264743" cy="1001113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755576" y="2492896"/>
                <a:ext cx="22848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휴대폰 가격</a:t>
                </a:r>
                <a:r>
                  <a:rPr lang="en-US" altLang="ko-KR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/</a:t>
                </a:r>
                <a:r>
                  <a:rPr lang="ko-KR" altLang="en-US" sz="12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rPr>
                  <a:t>구입 조건</a:t>
                </a: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805872" y="2782252"/>
                <a:ext cx="1658846" cy="261610"/>
                <a:chOff x="860807" y="2912406"/>
                <a:chExt cx="1658846" cy="261610"/>
              </a:xfrm>
            </p:grpSpPr>
            <p:sp>
              <p:nvSpPr>
                <p:cNvPr id="101" name="TextBox 100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SKT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355337" y="2953932"/>
                  <a:ext cx="1120087" cy="178559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1843802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15%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805872" y="3007325"/>
                <a:ext cx="3214447" cy="261610"/>
                <a:chOff x="860807" y="2912406"/>
                <a:chExt cx="3214447" cy="261610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50" pitchFamily="18" charset="-127"/>
                      <a:ea typeface="-윤고딕350" pitchFamily="18" charset="-127"/>
                      <a:cs typeface="조선일보명조" pitchFamily="18" charset="-127"/>
                    </a:rPr>
                    <a:t>KT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50" pitchFamily="18" charset="-127"/>
                    <a:ea typeface="-윤고딕35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1355337" y="2953932"/>
                  <a:ext cx="2695534" cy="178559"/>
                </a:xfrm>
                <a:prstGeom prst="rect">
                  <a:avLst/>
                </a:prstGeom>
                <a:solidFill>
                  <a:srgbClr val="FA2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3399403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29%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805872" y="3232399"/>
                <a:ext cx="1940749" cy="261610"/>
                <a:chOff x="860807" y="2912406"/>
                <a:chExt cx="1940749" cy="261610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860807" y="2912406"/>
                  <a:ext cx="55499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262626"/>
                          </a:gs>
                          <a:gs pos="100000">
                            <a:srgbClr val="262626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LGU+</a:t>
                  </a:r>
                  <a:endParaRPr lang="ko-KR" altLang="en-US" sz="1100" spc="-100" dirty="0">
                    <a:gradFill>
                      <a:gsLst>
                        <a:gs pos="0">
                          <a:srgbClr val="262626"/>
                        </a:gs>
                        <a:gs pos="100000">
                          <a:srgbClr val="262626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1355337" y="2953932"/>
                  <a:ext cx="1424569" cy="178559"/>
                </a:xfrm>
                <a:prstGeom prst="rect">
                  <a:avLst/>
                </a:prstGeom>
                <a:solidFill>
                  <a:srgbClr val="86B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2125705" y="2912406"/>
                  <a:ext cx="6758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100" spc="-100" dirty="0" smtClean="0">
                      <a:gradFill>
                        <a:gsLst>
                          <a:gs pos="0">
                            <a:srgbClr val="FFF5C0"/>
                          </a:gs>
                          <a:gs pos="100000">
                            <a:srgbClr val="FFF5C0"/>
                          </a:gs>
                        </a:gsLst>
                        <a:lin ang="5400000" scaled="0"/>
                      </a:gradFill>
                      <a:latin typeface="-윤고딕330" pitchFamily="18" charset="-127"/>
                      <a:ea typeface="-윤고딕330" pitchFamily="18" charset="-127"/>
                      <a:cs typeface="조선일보명조" pitchFamily="18" charset="-127"/>
                    </a:rPr>
                    <a:t>19%</a:t>
                  </a:r>
                  <a:endParaRPr lang="ko-KR" altLang="en-US" sz="1100" spc="-100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  <a:cs typeface="조선일보명조" pitchFamily="18" charset="-127"/>
                  </a:endParaRPr>
                </a:p>
              </p:txBody>
            </p:sp>
          </p:grpSp>
          <p:cxnSp>
            <p:nvCxnSpPr>
              <p:cNvPr id="94" name="직선 연결선 93"/>
              <p:cNvCxnSpPr/>
              <p:nvPr/>
            </p:nvCxnSpPr>
            <p:spPr>
              <a:xfrm>
                <a:off x="1300403" y="2792823"/>
                <a:ext cx="0" cy="698805"/>
              </a:xfrm>
              <a:prstGeom prst="line">
                <a:avLst/>
              </a:prstGeom>
              <a:ln w="1905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4" name="TextBox 213"/>
          <p:cNvSpPr txBox="1"/>
          <p:nvPr/>
        </p:nvSpPr>
        <p:spPr>
          <a:xfrm>
            <a:off x="1795813" y="2577604"/>
            <a:ext cx="2284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SKT </a:t>
            </a:r>
            <a:r>
              <a:rPr lang="ko-KR" altLang="en-US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가입고객 </a:t>
            </a:r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(N=3,591)</a:t>
            </a:r>
          </a:p>
          <a:p>
            <a:pPr algn="r"/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KT </a:t>
            </a:r>
            <a:r>
              <a:rPr lang="ko-KR" altLang="en-US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가입고객 </a:t>
            </a:r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(N=2,153)</a:t>
            </a:r>
          </a:p>
          <a:p>
            <a:pPr algn="r"/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LGU+ </a:t>
            </a:r>
            <a:r>
              <a:rPr lang="ko-KR" altLang="en-US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가입고객 </a:t>
            </a:r>
            <a:r>
              <a:rPr lang="en-US" altLang="ko-KR" sz="1000" spc="-100" dirty="0" smtClean="0">
                <a:gradFill>
                  <a:gsLst>
                    <a:gs pos="0">
                      <a:srgbClr val="262626"/>
                    </a:gs>
                    <a:gs pos="100000">
                      <a:srgbClr val="262626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(N=1,945)</a:t>
            </a:r>
            <a:endParaRPr lang="ko-KR" altLang="en-US" sz="1000" spc="-100" dirty="0">
              <a:gradFill>
                <a:gsLst>
                  <a:gs pos="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94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6000">
                <a:schemeClr val="tx1">
                  <a:alpha val="58000"/>
                </a:schemeClr>
              </a:gs>
              <a:gs pos="41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 rot="10800000">
            <a:off x="0" y="1043"/>
            <a:ext cx="9144000" cy="3357562"/>
          </a:xfrm>
          <a:prstGeom prst="rect">
            <a:avLst/>
          </a:prstGeom>
          <a:gradFill>
            <a:gsLst>
              <a:gs pos="100000">
                <a:schemeClr val="tx1"/>
              </a:gs>
              <a:gs pos="34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4941168"/>
            <a:ext cx="9144000" cy="1333614"/>
            <a:chOff x="0" y="144934"/>
            <a:chExt cx="9144000" cy="1333614"/>
          </a:xfrm>
        </p:grpSpPr>
        <p:sp>
          <p:nvSpPr>
            <p:cNvPr id="21" name="직사각형 20"/>
            <p:cNvSpPr/>
            <p:nvPr/>
          </p:nvSpPr>
          <p:spPr>
            <a:xfrm>
              <a:off x="0" y="398428"/>
              <a:ext cx="9144000" cy="1080120"/>
            </a:xfrm>
            <a:prstGeom prst="rect">
              <a:avLst/>
            </a:prstGeom>
            <a:solidFill>
              <a:schemeClr val="tx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476" y="473745"/>
              <a:ext cx="8957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그렇다면 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빠른 속도로 인해 얻을 수 있는</a:t>
              </a:r>
              <a:endParaRPr lang="en-US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  <a:p>
              <a:pPr algn="r"/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  <a:cs typeface="조선일보명조" pitchFamily="18" charset="-127"/>
                </a:rPr>
                <a:t>기술적 편익</a:t>
              </a:r>
              <a:r>
                <a:rPr lang="ko-KR" altLang="en-US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을 제시하면 될</a:t>
              </a:r>
              <a:r>
                <a:rPr lang="ko-KR" altLang="en-US" sz="2800" spc="-18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까</a:t>
              </a:r>
              <a:r>
                <a:rPr lang="en-US" altLang="ko-KR" sz="2800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  <a:cs typeface="조선일보명조" pitchFamily="18" charset="-127"/>
                </a:rPr>
                <a:t>?</a:t>
              </a:r>
              <a:endParaRPr lang="ko" altLang="ko-KR" sz="28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291" y="144934"/>
              <a:ext cx="460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40" dirty="0">
                  <a:gradFill>
                    <a:gsLst>
                      <a:gs pos="0">
                        <a:schemeClr val="tx1">
                          <a:alpha val="70000"/>
                        </a:schemeClr>
                      </a:gs>
                      <a:gs pos="100000">
                        <a:schemeClr val="tx1">
                          <a:alpha val="70000"/>
                        </a:schemeClr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02</a:t>
              </a:r>
              <a:r>
                <a:rPr lang="en-US" altLang="ko-KR" sz="1400" spc="-140" dirty="0" smtClean="0">
                  <a:gradFill>
                    <a:gsLst>
                      <a:gs pos="0">
                        <a:srgbClr val="FA2A00"/>
                      </a:gs>
                      <a:gs pos="100000">
                        <a:srgbClr val="FA2A00"/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 </a:t>
              </a:r>
              <a:r>
                <a:rPr lang="en-US" altLang="ko-KR" sz="1400" spc="-140" dirty="0">
                  <a:gradFill>
                    <a:gsLst>
                      <a:gs pos="0">
                        <a:schemeClr val="tx1">
                          <a:alpha val="70000"/>
                        </a:schemeClr>
                      </a:gs>
                      <a:gs pos="100000">
                        <a:schemeClr val="tx1">
                          <a:alpha val="70000"/>
                        </a:schemeClr>
                      </a:gs>
                    </a:gsLst>
                    <a:lin ang="5400000" scaled="0"/>
                  </a:gradFill>
                  <a:latin typeface="-윤고딕350" pitchFamily="18" charset="-127"/>
                  <a:ea typeface="-윤고딕350" pitchFamily="18" charset="-127"/>
                </a:rPr>
                <a:t>PROBLEM</a:t>
              </a:r>
              <a:endParaRPr lang="ko-KR" altLang="en-US" sz="1400" spc="-140" dirty="0">
                <a:gradFill>
                  <a:gsLst>
                    <a:gs pos="0">
                      <a:schemeClr val="tx1">
                        <a:alpha val="70000"/>
                      </a:schemeClr>
                    </a:gs>
                    <a:gs pos="100000">
                      <a:schemeClr val="tx1">
                        <a:alpha val="70000"/>
                      </a:schemeClr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7544" y="1196752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이제 사람들에게 단순히 빠르다는 </a:t>
            </a:r>
            <a:r>
              <a:rPr lang="ko-KR" altLang="en-US" sz="14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속성을 넘어 </a:t>
            </a:r>
            <a:r>
              <a:rPr lang="en-US" altLang="ko-KR" sz="14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/>
            </a:r>
            <a:br>
              <a:rPr lang="en-US" altLang="ko-KR" sz="14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</a:br>
            <a:r>
              <a:rPr lang="ko-KR" altLang="en-US" sz="1400" spc="-180" dirty="0" smtClean="0">
                <a:gradFill>
                  <a:gsLst>
                    <a:gs pos="0">
                      <a:srgbClr val="FA2A00"/>
                    </a:gs>
                    <a:gs pos="100000">
                      <a:srgbClr val="FA2A00"/>
                    </a:gs>
                  </a:gsLst>
                  <a:lin ang="5400000" scaled="0"/>
                </a:gradFill>
                <a:latin typeface="-윤고딕350" pitchFamily="18" charset="-127"/>
                <a:ea typeface="-윤고딕350" pitchFamily="18" charset="-127"/>
                <a:cs typeface="조선일보명조" pitchFamily="18" charset="-127"/>
              </a:rPr>
              <a:t>빠름의 가치</a:t>
            </a:r>
            <a:r>
              <a:rPr lang="ko-KR" altLang="en-US" sz="1400" spc="-18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에 </a:t>
            </a:r>
            <a:r>
              <a:rPr lang="ko-KR" altLang="en-US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대해 상기시켜줄 필요가 있다</a:t>
            </a:r>
            <a:r>
              <a:rPr lang="en-US" altLang="ko-KR" sz="1400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.</a:t>
            </a:r>
            <a:endParaRPr lang="ko-KR" altLang="en-US" sz="1400" spc="-18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360565" y="1789852"/>
            <a:ext cx="491356" cy="703044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313815" y="1743102"/>
            <a:ext cx="93499" cy="9349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727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3044</Words>
  <Application>Microsoft Office PowerPoint</Application>
  <PresentationFormat>화면 슬라이드 쇼(4:3)</PresentationFormat>
  <Paragraphs>712</Paragraphs>
  <Slides>34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-윤고딕350</vt:lpstr>
      <vt:lpstr>맑은 고딕</vt:lpstr>
      <vt:lpstr>-윤고딕320</vt:lpstr>
      <vt:lpstr>조선일보명조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HurryWARP</dc:creator>
  <cp:lastModifiedBy>Gony</cp:lastModifiedBy>
  <cp:revision>748</cp:revision>
  <dcterms:created xsi:type="dcterms:W3CDTF">2013-01-21T12:59:33Z</dcterms:created>
  <dcterms:modified xsi:type="dcterms:W3CDTF">2013-03-17T14:57:14Z</dcterms:modified>
</cp:coreProperties>
</file>